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19"/>
  </p:handoutMasterIdLst>
  <p:sldIdLst>
    <p:sldId id="262" r:id="rId4"/>
    <p:sldId id="263" r:id="rId5"/>
    <p:sldId id="257" r:id="rId6"/>
    <p:sldId id="258" r:id="rId8"/>
    <p:sldId id="275" r:id="rId9"/>
    <p:sldId id="266" r:id="rId10"/>
    <p:sldId id="271" r:id="rId11"/>
    <p:sldId id="259" r:id="rId12"/>
    <p:sldId id="260" r:id="rId13"/>
    <p:sldId id="261" r:id="rId14"/>
    <p:sldId id="267" r:id="rId15"/>
    <p:sldId id="268" r:id="rId16"/>
    <p:sldId id="269" r:id="rId17"/>
    <p:sldId id="272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  <p:cmAuthor id="75" name="作者" initials="A" lastIdx="0" clrIdx="24"/>
  <p:cmAuthor id="3" name="THINK" initials="T" lastIdx="1" clrIdx="2"/>
  <p:cmAuthor id="5" name="莉 盛" initials="莉" lastIdx="1" clrIdx="3"/>
  <p:cmAuthor id="6" name="刘利娜" initials="刘利娜" lastIdx="2" clrIdx="4"/>
  <p:cmAuthor id="7" name="DELL" initials="D" lastIdx="5" clrIdx="6"/>
  <p:cmAuthor id="0" name="吕娜" initials="W用" lastIdx="0" clrIdx="0"/>
  <p:cmAuthor id="4" name="马妍" initials="马" lastIdx="1" clrIdx="0"/>
  <p:cmAuthor id="9" name="小鑫意义" initials="xxyy" lastIdx="1" clrIdx="8"/>
  <p:cmAuthor id="10" name="vivien yan" initials="v" lastIdx="1" clrIdx="9"/>
  <p:cmAuthor id="12" name="terela" initials="t" lastIdx="1" clrIdx="11"/>
  <p:cmAuthor id="13" name="MyPC" initials="M" lastIdx="1" clrIdx="12"/>
  <p:cmAuthor id="14" name="严思聪" initials="严" lastIdx="1" clrIdx="13"/>
  <p:cmAuthor id="8" name="刘 玉玲" initials="刘" lastIdx="1" clrIdx="5"/>
  <p:cmAuthor id="17" name="01" initials="0" lastIdx="2" clrIdx="16"/>
  <p:cmAuthor id="11" name="juny" initials="j" lastIdx="1" clrIdx="10"/>
  <p:cmAuthor id="18" name="万年" initials="万" lastIdx="1" clrIdx="17"/>
  <p:cmAuthor id="15" name="曾爱芸" initials="曾爱芸" lastIdx="0" clrIdx="14"/>
  <p:cmAuthor id="16" name="fanghan" initials="f" lastIdx="2" clrIdx="15"/>
  <p:cmAuthor id="2000" name="派芽-石头" initials="authorId_331141400" lastIdx="0" clrIdx="0"/>
  <p:cmAuthor id="21" name="86199" initials="8" lastIdx="2" clrIdx="20"/>
  <p:cmAuthor id="19" name="未知用户5" initials="未知用户5" lastIdx="1" clrIdx="7"/>
  <p:cmAuthor id="20" name="未知用户6" initials="未知用户6" lastIdx="1" clrIdx="8"/>
  <p:cmAuthor id="22" name="1073389736@qq.com" initials="1" lastIdx="2" clrIdx="15"/>
  <p:cmAuthor id="23" name="Yaguang Ma" initials="Y" lastIdx="1" clrIdx="0"/>
  <p:cmAuthor id="24" name="元鹏 王" initials="元" lastIdx="1" clrIdx="1"/>
  <p:cmAuthor id="25" name="孙三山" initials="孙" lastIdx="1" clrIdx="0"/>
  <p:cmAuthor id="26" name="ts" initials="t" lastIdx="0" clrIdx="0"/>
  <p:cmAuthor id="27" name="赵成文" initials="赵" lastIdx="4" clrIdx="1"/>
  <p:cmAuthor id="28" name="未知用户13" initials="未" lastIdx="1" clrIdx="0"/>
  <p:cmAuthor id="29" name="Han Jiang" initials="H" lastIdx="1" clrIdx="0"/>
  <p:cmAuthor id="31" name="xmy" initials="x" lastIdx="4" clrIdx="19"/>
  <p:cmAuthor id="32" name="wum20" initials="w" lastIdx="1" clrIdx="7"/>
  <p:cmAuthor id="33" name="Guangxu Piao" initials="G" lastIdx="7" clrIdx="0"/>
  <p:cmAuthor id="35" name="武敏" initials="武" lastIdx="2" clrIdx="8"/>
  <p:cmAuthor id="36" name="ZYSR-XY" initials="Z" lastIdx="6" clrIdx="10"/>
  <p:cmAuthor id="37" name="刘颖" initials="刘" lastIdx="7" clrIdx="0"/>
  <p:cmAuthor id="38" name="Chen, Naikang A." initials="C" lastIdx="6" clrIdx="0"/>
  <p:cmAuthor id="39" name="song song" initials="s" lastIdx="1" clrIdx="0"/>
  <p:cmAuthor id="40" name="曾阿婷" initials="曾" lastIdx="1" clrIdx="16"/>
  <p:cmAuthor id="41" name="yubaoquan" initials="y" lastIdx="1" clrIdx="4"/>
  <p:cmAuthor id="42" name="ting yue" initials="t" lastIdx="1" clrIdx="0"/>
  <p:cmAuthor id="43" name="david bin" initials="d" lastIdx="3" clrIdx="0"/>
  <p:cmAuthor id="44" name="MLOONG" initials="M" lastIdx="1" clrIdx="0"/>
  <p:cmAuthor id="48" name="於宝泉" initials="於" lastIdx="0" clrIdx="2"/>
  <p:cmAuthor id="49" name=" " initials=" " lastIdx="1" clrIdx="16"/>
  <p:cmAuthor id="50" name="Liu Dong" initials="L" lastIdx="1" clrIdx="0"/>
  <p:cmAuthor id="51" name="Zhao Jing" initials="Z" lastIdx="1" clrIdx="2"/>
  <p:cmAuthor id="52" name="YANQING BAO" initials="Y" lastIdx="3" clrIdx="0"/>
  <p:cmAuthor id="53" name="Roet-Reinking, Nathalie" initials="R" lastIdx="1" clrIdx="0"/>
  <p:cmAuthor id="54" name="张金龙" initials="张" lastIdx="9" clrIdx="0"/>
  <p:cmAuthor id="55" name="祝惠蓉" initials="祝" lastIdx="3" clrIdx="8"/>
  <p:cmAuthor id="56" name="ong" initials="o" lastIdx="1" clrIdx="55"/>
  <p:cmAuthor id="57" name="李霞" initials="李" lastIdx="2" clrIdx="56"/>
  <p:cmAuthor id="58" name="宋琛哲" initials="宋" lastIdx="3" clrIdx="0"/>
  <p:cmAuthor id="60" name="韩瑞颖" initials="r" lastIdx="106" clrIdx="59"/>
  <p:cmAuthor id="62" name="刘天玉" initials="刘" lastIdx="19" clrIdx="61"/>
  <p:cmAuthor id="64" name="杨志宇" initials="王" lastIdx="1" clrIdx="63"/>
  <p:cmAuthor id="107" name="yangyanxia" initials="y" lastIdx="1" clrIdx="0"/>
  <p:cmAuthor id="108" name="刘春辉" initials="刘" lastIdx="4" clrIdx="28"/>
  <p:cmAuthor id="109" name="赵兰玉" initials="赵" lastIdx="1" clrIdx="0"/>
  <p:cmAuthor id="110" name="杜娇龙" initials="杜" lastIdx="2" clrIdx="1"/>
  <p:cmAuthor id="111" name="Qingyunli" initials="Q" lastIdx="24" clrIdx="0"/>
  <p:cmAuthor id="112" name="王向羽" initials="王" lastIdx="1" clrIdx="0"/>
  <p:cmAuthor id="113" name="吴军" initials="吴" lastIdx="1" clrIdx="0"/>
  <p:cmAuthor id="114" name="番茄花园" initials="番" lastIdx="1" clrIdx="0"/>
  <p:cmAuthor id="115" name="evil" initials="e" lastIdx="0" clrIdx="0"/>
  <p:cmAuthor id="116" name="dell" initials="d" lastIdx="1" clrIdx="4"/>
  <p:cmAuthor id="117" name="叶得会" initials="叶" lastIdx="8" clrIdx="0"/>
  <p:cmAuthor id="119" name="未知用户8" initials="未" lastIdx="1" clrIdx="0"/>
  <p:cmAuthor id="120" name="未知用户7" initials="未" lastIdx="1" clrIdx="0"/>
  <p:cmAuthor id="121" name="未知用户9" initials="未" lastIdx="1" clrIdx="0"/>
  <p:cmAuthor id="122" name="USER" initials="U" lastIdx="18" clrIdx="0"/>
  <p:cmAuthor id="123" name="未知用户17" initials="未" lastIdx="1" clrIdx="1"/>
  <p:cmAuthor id="124" name="未知用户18" initials="未" lastIdx="1" clrIdx="0"/>
  <p:cmAuthor id="125" name="未知用户20" initials="未" lastIdx="1" clrIdx="0"/>
  <p:cmAuthor id="126" name="未知用户19" initials="未" lastIdx="1" clrIdx="0"/>
  <p:cmAuthor id="127" name="Lzy" initials="L" lastIdx="1" clrIdx="0"/>
  <p:cmAuthor id="128" name="胡凯" initials="A" lastIdx="1" clrIdx="127"/>
  <p:cmAuthor id="131" name="小蓝" initials="小" lastIdx="1" clrIdx="130"/>
  <p:cmAuthor id="30" name="Microsoft 帐户" initials="M" lastIdx="1" clrIdx="0"/>
  <p:cmAuthor id="34" name="未知用户1" initials="未" lastIdx="1" clrIdx="3"/>
  <p:cmAuthor id="46" name="李丽华" initials="李" lastIdx="12" clrIdx="1"/>
  <p:cmAuthor id="47" name="jl liu" initials="j" lastIdx="4" clrIdx="0"/>
  <p:cmAuthor id="59" name="Youwen Sun" initials="Y" lastIdx="3" clrIdx="1"/>
  <p:cmAuthor id="61" name="周满红" initials="周" lastIdx="24" clrIdx="0"/>
  <p:cmAuthor id="63" name="未知用户11" initials="未" lastIdx="1" clrIdx="0"/>
  <p:cmAuthor id="66" name="dingbo" initials="d" lastIdx="1" clrIdx="0"/>
  <p:cmAuthor id="67" name="郝崇" initials="郝" lastIdx="4" clrIdx="1"/>
  <p:cmAuthor id="68" name="吴杰" initials="吴" lastIdx="1" clrIdx="0"/>
  <p:cmAuthor id="69" name="刘丽仙" initials="刘" lastIdx="4" clrIdx="33"/>
  <p:cmAuthor id="70" name="陶川" initials="陶" lastIdx="1" clrIdx="0"/>
  <p:cmAuthor id="71" name="张杰" initials="张" lastIdx="7" clrIdx="0"/>
  <p:cmAuthor id="72" name="杨艳霞" initials="杨" lastIdx="34" clrIdx="1"/>
  <p:cmAuthor id="73" name="user" initials="u" lastIdx="502" clrIdx="0"/>
  <p:cmAuthor id="74" name="吕喜龙" initials="吕" lastIdx="10" clrIdx="0"/>
  <p:cmAuthor id="2001" name="梁思霞" initials="梁思霞" lastIdx="1" clrIdx="11"/>
  <p:cmAuthor id="76" name="丁芙蓉" initials="丁" lastIdx="4" clrIdx="1"/>
  <p:cmAuthor id="2002" name="白 翟" initials="白" lastIdx="2" clrIdx="10"/>
  <p:cmAuthor id="77" name="gtmc" initials="g" lastIdx="0" clrIdx="0"/>
  <p:cmAuthor id="2003" name="友友传媒" initials="友友传媒" lastIdx="1" clrIdx="11"/>
  <p:cmAuthor id="78" name="chunsong_hu" initials="c" lastIdx="0" clrIdx="0"/>
  <p:cmAuthor id="79" name="未知用户23" initials="未" lastIdx="1" clrIdx="1"/>
  <p:cmAuthor id="80" name="未知用户24" initials="未" lastIdx="1" clrIdx="0"/>
  <p:cmAuthor id="81" name="未知用户25" initials="未" lastIdx="1" clrIdx="0"/>
  <p:cmAuthor id="82" name="未知用户26" initials="未" lastIdx="1" clrIdx="0"/>
  <p:cmAuthor id="83" name="未知用户27" initials="未" lastIdx="1" clrIdx="0"/>
  <p:cmAuthor id="84" name="未知用户28" initials="未" lastIdx="1" clrIdx="0"/>
  <p:cmAuthor id="85" name="未知用户29" initials="未" lastIdx="1" clrIdx="0"/>
  <p:cmAuthor id="86" name="未知用户30" initials="未" lastIdx="4" clrIdx="0"/>
  <p:cmAuthor id="87" name="yangkun" initials="y" lastIdx="0" clrIdx="0"/>
  <p:cmAuthor id="88" name="Lenovo User" initials="L" lastIdx="1" clrIdx="0"/>
  <p:cmAuthor id="89" name="hys2" initials="h" lastIdx="1" clrIdx="0"/>
  <p:cmAuthor id="90" name="朱绍春" initials="朱" lastIdx="13" clrIdx="0"/>
  <p:cmAuthor id="91" name="邹洋" initials="邹" lastIdx="2" clrIdx="0"/>
  <p:cmAuthor id="92" name="孟祥超" initials="孟" lastIdx="2" clrIdx="1"/>
  <p:cmAuthor id="93" name="贡鑫" initials="贡" lastIdx="2" clrIdx="0"/>
  <p:cmAuthor id="94" name="administrator1" initials="a" lastIdx="16" clrIdx="2"/>
  <p:cmAuthor id="95" name="杜雪梅" initials="杜" lastIdx="1" clrIdx="0"/>
  <p:cmAuthor id="96" name="仝德志" initials="仝" lastIdx="1" clrIdx="0"/>
  <p:cmAuthor id="97" name="马静" initials="马" lastIdx="0" clrIdx="0"/>
  <p:cmAuthor id="98" name="liying" initials="l" lastIdx="11" clrIdx="0"/>
  <p:cmAuthor id="99" name="张钦" initials="张" lastIdx="4" clrIdx="4"/>
  <p:cmAuthor id="100" name="nine" initials="n" lastIdx="1" clrIdx="0"/>
  <p:cmAuthor id="101" name="涛娜" initials="涛" lastIdx="1" clrIdx="11"/>
  <p:cmAuthor id="102" name="桓蕾" initials="桓" lastIdx="1" clrIdx="101"/>
  <p:cmAuthor id="103" name="lenovo" initials="l" lastIdx="2" clrIdx="45"/>
  <p:cmAuthor id="104" name="鲍华明" initials="鲍" lastIdx="1" clrIdx="0"/>
  <p:cmAuthor id="105" name="刘广艳" initials="刘" lastIdx="10" clrIdx="1"/>
  <p:cmAuthor id="106" name="邹积逊" initials="邹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C86A4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27E7743-39CA-4E87-A19B-AE24449E94FE}" styleName="{e542d831-374a-44cb-814a-449f3ee2df6f}">
    <a:wholeTbl>
      <a:tcTxStyle>
        <a:fontRef idx="none">
          <a:prstClr val="black"/>
        </a:fontRef>
      </a:tcTxStyle>
      <a:tcStyle>
        <a:tcBdr>
          <a:bottom>
            <a:ln w="38100" cmpd="sng">
              <a:solidFill>
                <a:srgbClr val="B9E0F6"/>
              </a:solidFill>
            </a:ln>
          </a:bottom>
        </a:tcBdr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6F6F6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B9E0F6"/>
          </a:solidFill>
        </a:fill>
      </a:tcStyle>
    </a:firstRow>
  </a:tblStyle>
  <a:tblStyle styleId="{54EE2626-E969-4938-9520-2D4051C65C41}" styleName="{8a53c94b-1209-4b4b-8461-7add0a5cce5f}">
    <a:wholeTbl>
      <a:tcTxStyle>
        <a:fontRef idx="none">
          <a:prstClr val="black"/>
        </a:fontRef>
      </a:tcTxStyle>
      <a:tcStyle>
        <a:tcBdr>
          <a:left>
            <a:ln w="12700" cmpd="sng">
              <a:solidFill>
                <a:srgbClr val="FFFFFF"/>
              </a:solidFill>
            </a:ln>
          </a:left>
          <a:right>
            <a:ln w="12700" cmpd="sng">
              <a:solidFill>
                <a:srgbClr val="FFFFFF"/>
              </a:solidFill>
            </a:ln>
          </a:right>
          <a:top>
            <a:ln w="12700" cmpd="sng">
              <a:solidFill>
                <a:srgbClr val="FFFFFF"/>
              </a:solidFill>
            </a:ln>
          </a:top>
          <a:bottom>
            <a:ln w="12700" cmpd="sng">
              <a:solidFill>
                <a:srgbClr val="FFFFFF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5E5E5"/>
          </a:solidFill>
        </a:fill>
      </a:tcStyle>
    </a:wholeTbl>
    <a:lastRow>
      <a:tcTxStyle>
        <a:fontRef idx="none">
          <a:prstClr val="black"/>
        </a:fontRef>
      </a:tcTxStyle>
      <a:tcStyle>
        <a:tcBdr/>
        <a:fill>
          <a:solidFill>
            <a:srgbClr val="B6B6B6"/>
          </a:solidFill>
        </a:fill>
      </a:tcStyle>
    </a:lastRow>
    <a:firstRow>
      <a:tcTxStyle>
        <a:fontRef idx="none">
          <a:prstClr val="black"/>
        </a:fontRef>
      </a:tcTxStyle>
      <a:tcStyle>
        <a:tcBdr/>
        <a:fill>
          <a:solidFill>
            <a:srgbClr val="B6B6B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6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1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+mj-ea"/>
          <a:cs typeface="微软雅黑" panose="020B0503020204020204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charset="-122"/>
          <a:ea typeface="+mn-ea"/>
          <a:cs typeface="微软雅黑" panose="020B0503020204020204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charset="-122"/>
          <a:ea typeface="+mn-ea"/>
          <a:cs typeface="微软雅黑" panose="020B0503020204020204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charset="-122"/>
          <a:ea typeface="+mn-ea"/>
          <a:cs typeface="微软雅黑" panose="020B0503020204020204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charset="-122"/>
          <a:ea typeface="+mn-ea"/>
          <a:cs typeface="微软雅黑" panose="020B0503020204020204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charset="-122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203.xml"/><Relationship Id="rId2" Type="http://schemas.openxmlformats.org/officeDocument/2006/relationships/tags" Target="../tags/tag189.xml"/><Relationship Id="rId19" Type="http://schemas.openxmlformats.org/officeDocument/2006/relationships/image" Target="../media/image11.png"/><Relationship Id="rId18" Type="http://schemas.openxmlformats.org/officeDocument/2006/relationships/tags" Target="../tags/tag202.xml"/><Relationship Id="rId17" Type="http://schemas.openxmlformats.org/officeDocument/2006/relationships/image" Target="../media/image10.png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214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3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3.xml"/><Relationship Id="rId5" Type="http://schemas.openxmlformats.org/officeDocument/2006/relationships/image" Target="../media/image5.png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9.xml"/><Relationship Id="rId15" Type="http://schemas.openxmlformats.org/officeDocument/2006/relationships/image" Target="../media/image5.png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tags" Target="../tags/tag1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73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tags" Target="../tags/tag169.xml"/><Relationship Id="rId1" Type="http://schemas.openxmlformats.org/officeDocument/2006/relationships/tags" Target="../tags/tag16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7.xml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tags" Target="../tags/tag183.xml"/><Relationship Id="rId1" Type="http://schemas.openxmlformats.org/officeDocument/2006/relationships/tags" Target="../tags/tag1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>
            <a:alphaModFix amt="71000"/>
          </a:blip>
          <a:srcRect t="12361"/>
        </p:blipFill>
        <p:spPr>
          <a:xfrm>
            <a:off x="2540" y="0"/>
            <a:ext cx="12192000" cy="6010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183765"/>
            <a:ext cx="12194540" cy="4674235"/>
          </a:xfrm>
          <a:prstGeom prst="rect">
            <a:avLst/>
          </a:prstGeom>
          <a:gradFill>
            <a:gsLst>
              <a:gs pos="100000">
                <a:srgbClr val="1A324B"/>
              </a:gs>
              <a:gs pos="81000">
                <a:srgbClr val="29517E">
                  <a:alpha val="100000"/>
                </a:srgbClr>
              </a:gs>
              <a:gs pos="53000">
                <a:srgbClr val="29517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640455"/>
            <a:ext cx="12193905" cy="3216910"/>
          </a:xfrm>
          <a:prstGeom prst="rect">
            <a:avLst/>
          </a:prstGeom>
          <a:gradFill>
            <a:gsLst>
              <a:gs pos="100000">
                <a:srgbClr val="1A324B"/>
              </a:gs>
              <a:gs pos="19000">
                <a:srgbClr val="29517E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950" y="4072890"/>
            <a:ext cx="825690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88900" dist="38100" dir="5400000" algn="t" rotWithShape="0">
                    <a:srgbClr val="FAFAFA">
                      <a:alpha val="25000"/>
                    </a:srgbClr>
                  </a:outerShdw>
                  <a:reflection stA="25000" endA="300" endPos="39000" dist="50800" dir="5400000" sy="-100000" algn="bl" rotWithShape="0"/>
                </a:effectLst>
                <a:cs typeface="微软雅黑" panose="020B0503020204020204" charset="-122"/>
              </a:rPr>
              <a:t>3</a:t>
            </a:r>
            <a:r>
              <a:rPr lang="zh-CN" altLang="en-US" sz="6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88900" dist="38100" dir="5400000" algn="t" rotWithShape="0">
                    <a:srgbClr val="FAFAFA">
                      <a:alpha val="25000"/>
                    </a:srgbClr>
                  </a:outerShdw>
                  <a:reflection stA="25000" endA="300" endPos="39000" dist="50800" dir="5400000" sy="-100000" algn="bl" rotWithShape="0"/>
                </a:effectLst>
                <a:cs typeface="微软雅黑" panose="020B0503020204020204" charset="-122"/>
              </a:rPr>
              <a:t>月传播执行</a:t>
            </a:r>
            <a:r>
              <a:rPr lang="en-US" altLang="zh-CN" sz="6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88900" dist="38100" dir="5400000" algn="t" rotWithShape="0">
                    <a:srgbClr val="FAFAFA">
                      <a:alpha val="25000"/>
                    </a:srgbClr>
                  </a:outerShdw>
                  <a:reflection stA="25000" endA="300" endPos="39000" dist="50800" dir="5400000" sy="-100000" algn="bl" rotWithShape="0"/>
                </a:effectLst>
                <a:cs typeface="微软雅黑" panose="020B0503020204020204" charset="-122"/>
              </a:rPr>
              <a:t>Brief</a:t>
            </a:r>
            <a:endParaRPr lang="en-US" altLang="zh-CN" sz="66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effectLst>
                <a:outerShdw blurRad="88900" dist="38100" dir="5400000" algn="t" rotWithShape="0">
                  <a:srgbClr val="FAFAFA">
                    <a:alpha val="25000"/>
                  </a:srgbClr>
                </a:outerShdw>
                <a:reflection stA="25000" endA="300" endPos="39000" dist="50800" dir="5400000" sy="-100000" algn="bl" rotWithShape="0"/>
              </a:effectLst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1500" y="5700395"/>
            <a:ext cx="4293235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p>
            <a:pPr algn="ctr"/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众灿互动</a:t>
            </a:r>
            <a:r>
              <a:rPr lang="en-US" altLang="zh-CN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  </a:t>
            </a:r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策略中心</a:t>
            </a:r>
            <a:r>
              <a:rPr lang="en-US" altLang="zh-CN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 </a:t>
            </a:r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敬呈</a:t>
            </a:r>
            <a:r>
              <a:rPr lang="en-US" altLang="zh-CN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 20250311</a:t>
            </a:r>
            <a:endParaRPr lang="en-US" altLang="zh-CN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1500" y="5179695"/>
            <a:ext cx="4293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九牧</a:t>
            </a:r>
            <a:r>
              <a:rPr 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SQ9650</a:t>
            </a:r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轻智能</a:t>
            </a:r>
            <a:r>
              <a:rPr lang="zh-CN" altLang="en-US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</a:rPr>
              <a:t>马桶</a:t>
            </a:r>
            <a:endParaRPr lang="zh-CN" alt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pic>
        <p:nvPicPr>
          <p:cNvPr id="21" name="图片 20" descr="微信图片_20240506145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820" y="174625"/>
            <a:ext cx="1130300" cy="3225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807075" y="1005840"/>
            <a:ext cx="302400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8936355" y="1005840"/>
            <a:ext cx="302400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78105" y="1716405"/>
            <a:ext cx="5574665" cy="67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标题参考：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#被闺蜜追着问链接!这款轻智能马桶真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不错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-4445" y="1717040"/>
            <a:ext cx="90170" cy="67818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78105" y="2411730"/>
            <a:ext cx="5574665" cy="2023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内容核心：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家住高层，使用全智能马桶时因为水压不稳定，需要反复冲水，不仅浪费水还特别让人头大！！上网搜了一下九牧轻智能马桶，感应翻盖也很灵敏，无水压限制，冲洗功能更是一绝！</a:t>
            </a:r>
            <a:endParaRPr lang="zh-CN" altLang="en-US" sz="1600" b="1">
              <a:solidFill>
                <a:schemeClr val="tx1"/>
              </a:solidFill>
              <a:cs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6"/>
            </p:custDataLst>
          </p:nvPr>
        </p:nvSpPr>
        <p:spPr>
          <a:xfrm>
            <a:off x="-4445" y="2588260"/>
            <a:ext cx="90170" cy="170434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7"/>
            </p:custDataLst>
          </p:nvPr>
        </p:nvSpPr>
        <p:spPr>
          <a:xfrm>
            <a:off x="78105" y="5470525"/>
            <a:ext cx="5574665" cy="866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流量预埋：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必带：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九牧、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九牧黑魔方</a:t>
            </a:r>
            <a:endParaRPr lang="zh-CN" altLang="en-US" sz="1400" b="1" dirty="0">
              <a:solidFill>
                <a:schemeClr val="tx1"/>
              </a:soli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选带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家居好物、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智能马桶平替</a:t>
            </a:r>
            <a:endParaRPr lang="zh-CN" altLang="en-US" sz="1400" b="1" dirty="0">
              <a:solidFill>
                <a:schemeClr val="tx1"/>
              </a:soli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8"/>
            </p:custDataLst>
          </p:nvPr>
        </p:nvSpPr>
        <p:spPr>
          <a:xfrm>
            <a:off x="-4445" y="5470525"/>
            <a:ext cx="90170" cy="86741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9"/>
            </p:custDataLst>
          </p:nvPr>
        </p:nvSpPr>
        <p:spPr>
          <a:xfrm>
            <a:off x="78105" y="1006475"/>
            <a:ext cx="5574665" cy="509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内容方向：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轻智能马桶，洁净满分</a:t>
            </a:r>
            <a:endParaRPr lang="zh-CN" altLang="en-US" sz="16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-4445" y="1006475"/>
            <a:ext cx="90170" cy="50927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1"/>
            </p:custDataLst>
          </p:nvPr>
        </p:nvSpPr>
        <p:spPr>
          <a:xfrm>
            <a:off x="78105" y="4485640"/>
            <a:ext cx="5574665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账号类型：家居生活博主，精致生活分享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>
            <a:off x="-4445" y="4486275"/>
            <a:ext cx="90170" cy="791845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14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内容方向</a:t>
            </a:r>
            <a:r>
              <a:rPr lang="en-US" alt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好物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分享</a:t>
            </a:r>
            <a:endParaRPr lang="zh-CN" altLang="en-US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25" y="6517005"/>
            <a:ext cx="4064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*</a:t>
            </a:r>
            <a:r>
              <a:rPr lang="zh-CN" alt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请勿将内容照搬照抄，可适当增加个人风格创意。</a:t>
            </a:r>
            <a:endParaRPr lang="zh-CN" altLang="en-US" sz="9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807075" y="1397000"/>
            <a:ext cx="3025775" cy="3757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936355" y="1397000"/>
            <a:ext cx="3028315" cy="375729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4569460" y="1934845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传播内容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8420735" y="2049780"/>
            <a:ext cx="3221355" cy="3221355"/>
          </a:xfrm>
          <a:prstGeom prst="ellipse">
            <a:avLst/>
          </a:prstGeom>
          <a:solidFill>
            <a:srgbClr val="0C86A4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执行细节</a:t>
            </a:r>
            <a:endParaRPr lang="zh-CN" altLang="en-US" sz="6000" b="1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718185" y="1934845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传播卖点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内容注意事项</a:t>
            </a:r>
            <a:endParaRPr lang="zh-CN" altLang="en-US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348615" y="941070"/>
          <a:ext cx="11471910" cy="5455920"/>
        </p:xfrm>
        <a:graphic>
          <a:graphicData uri="http://schemas.openxmlformats.org/drawingml/2006/table">
            <a:tbl>
              <a:tblPr firstRow="1" lastRow="1">
                <a:tableStyleId>{54EE2626-E969-4938-9520-2D4051C65C41}</a:tableStyleId>
              </a:tblPr>
              <a:tblGrid>
                <a:gridCol w="1609090"/>
                <a:gridCol w="9862820"/>
              </a:tblGrid>
              <a:tr h="411480">
                <a:tc>
                  <a:txBody>
                    <a:bodyPr/>
                    <a:p>
                      <a:pPr indent="0" algn="ctr" fontAlgn="auto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微软雅黑" panose="020B0503020204020204" charset="-122"/>
                        </a:rPr>
                        <a:t>产品名</a:t>
                      </a:r>
                      <a:endParaRPr lang="zh-CN" altLang="en-US" sz="14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highlight>
                          <a:srgbClr val="FFFF00"/>
                        </a:highlight>
                        <a:ea typeface="+mn-lt"/>
                        <a:cs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0C86A4"/>
                    </a:solidFill>
                  </a:tcPr>
                </a:tc>
                <a:tc>
                  <a:txBody>
                    <a:bodyPr/>
                    <a:p>
                      <a:pPr marL="342900" indent="-342900" algn="l" fontAlgn="auto">
                        <a:lnSpc>
                          <a:spcPct val="150000"/>
                        </a:lnSpc>
                        <a:buClrTx/>
                        <a:buSzTx/>
                        <a:buFont typeface="+mj-lt"/>
                        <a:buAutoNum type="arabicPeriod"/>
                      </a:pPr>
                      <a:r>
                        <a:rPr sz="1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</a:rPr>
                        <a:t>九牧</a:t>
                      </a:r>
                      <a:r>
                        <a:rPr lang="en-US" altLang="zh-CN" sz="1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</a:rPr>
                        <a:t>SQ9650</a:t>
                      </a:r>
                      <a:r>
                        <a:rPr lang="zh-CN" altLang="en-US" sz="1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</a:rPr>
                        <a:t>轻智能马桶</a:t>
                      </a:r>
                      <a:endParaRPr lang="zh-CN" altLang="en-US" sz="1400" b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highlight>
                          <a:srgbClr val="FFFF00"/>
                        </a:highlight>
                        <a:ea typeface="+mn-lt"/>
                        <a:cs typeface="+mn-lt"/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71600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4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微软雅黑" panose="020B0503020204020204" charset="-122"/>
                        </a:rPr>
                        <a:t>话题要求</a:t>
                      </a:r>
                      <a:endParaRPr lang="zh-CN" altLang="en-US" sz="14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80000"/>
                        </a:lnSpc>
                        <a:buNone/>
                      </a:pPr>
                      <a:r>
                        <a:rPr lang="en-US" altLang="zh-CN" sz="10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微软雅黑" panose="020B0503020204020204" charset="-122"/>
                        </a:rPr>
                        <a:t>(</a:t>
                      </a:r>
                      <a:r>
                        <a:rPr lang="zh-CN" altLang="en-US" sz="10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微软雅黑" panose="020B0503020204020204" charset="-122"/>
                        </a:rPr>
                        <a:t>如需待流量稳定后再增加品牌话题，请前置沟通</a:t>
                      </a:r>
                      <a:r>
                        <a:rPr lang="en-US" altLang="zh-CN" sz="10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微软雅黑" panose="020B0503020204020204" charset="-122"/>
                        </a:rPr>
                        <a:t>)</a:t>
                      </a:r>
                      <a:endParaRPr lang="en-US" altLang="zh-CN" sz="10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highlight>
                          <a:srgbClr val="FFFF00"/>
                        </a:highlight>
                        <a:ea typeface="+mn-lt"/>
                        <a:cs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0C86A4"/>
                    </a:solidFill>
                  </a:tcPr>
                </a:tc>
                <a:tc>
                  <a:txBody>
                    <a:bodyPr/>
                    <a:p>
                      <a:pPr marL="342900" indent="-342900" algn="l" fontAlgn="auto">
                        <a:lnSpc>
                          <a:spcPct val="150000"/>
                        </a:lnSpc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必带关键词：</a:t>
                      </a:r>
                      <a:r>
                        <a:rPr lang="zh-CN" sz="1400" b="1" dirty="0">
                          <a:gradFill>
                            <a:gsLst>
                              <a:gs pos="0">
                                <a:srgbClr val="1A324B"/>
                              </a:gs>
                              <a:gs pos="100000">
                                <a:srgbClr val="1A324B"/>
                              </a:gs>
                            </a:gsLst>
                            <a:lin ang="1560000" scaled="0"/>
                          </a:gradFill>
                          <a:effectLst/>
                          <a:latin typeface="+mj-lt"/>
                          <a:ea typeface="+mj-ea"/>
                          <a:cs typeface="微软雅黑" panose="020B0503020204020204" charset="-122"/>
                        </a:rPr>
                        <a:t>九牧、九牧轻智能马桶、九牧黑魔方、性价比首选、智能马桶</a:t>
                      </a:r>
                      <a:r>
                        <a:rPr lang="zh-CN" sz="1400" b="1" dirty="0">
                          <a:gradFill>
                            <a:gsLst>
                              <a:gs pos="0">
                                <a:srgbClr val="1A324B"/>
                              </a:gs>
                              <a:gs pos="100000">
                                <a:srgbClr val="1A324B"/>
                              </a:gs>
                            </a:gsLst>
                            <a:lin ang="1560000" scaled="0"/>
                          </a:gradFill>
                          <a:effectLst/>
                          <a:latin typeface="+mj-lt"/>
                          <a:ea typeface="+mj-ea"/>
                          <a:cs typeface="微软雅黑" panose="020B0503020204020204" charset="-122"/>
                        </a:rPr>
                        <a:t>平替</a:t>
                      </a:r>
                      <a:endParaRPr lang="zh-CN" sz="1400" b="1" dirty="0">
                        <a:gradFill>
                          <a:gsLst>
                            <a:gs pos="0">
                              <a:srgbClr val="1A324B"/>
                            </a:gs>
                            <a:gs pos="100000">
                              <a:srgbClr val="1A324B"/>
                            </a:gs>
                          </a:gsLst>
                          <a:lin ang="1560000" scaled="0"/>
                        </a:gradFill>
                        <a:effectLst/>
                        <a:latin typeface="+mj-lt"/>
                        <a:ea typeface="+mj-ea"/>
                        <a:cs typeface="微软雅黑" panose="020B0503020204020204" charset="-122"/>
                      </a:endParaRPr>
                    </a:p>
                    <a:p>
                      <a:pPr marL="342900" indent="-342900" algn="l" fontAlgn="auto">
                        <a:lnSpc>
                          <a:spcPct val="150000"/>
                        </a:lnSpc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必带话题tag： 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九牧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九牧轻智能马桶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轻智能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马桶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轻智能马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桶推荐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轻智能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马桶性价比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#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九牧黑魔方（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1-2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个左右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 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建议品牌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+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产品词组合）</a:t>
                      </a:r>
                      <a:endParaRPr lang="en-US" sz="14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342900" indent="-342900" algn="l" fontAlgn="auto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可根据自身习惯</a:t>
                      </a:r>
                      <a:r>
                        <a:rPr lang="en-US" altLang="zh-CN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&amp;</a:t>
                      </a: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笔记调性添加其他</a:t>
                      </a:r>
                      <a:r>
                        <a:rPr sz="1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热门话题词</a:t>
                      </a:r>
                      <a:endParaRPr lang="zh-CN" altLang="en-US" sz="1000" b="0" u="sng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525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微软雅黑" panose="020B0503020204020204" charset="-122"/>
                        </a:rPr>
                        <a:t>稿件交稿要求</a:t>
                      </a:r>
                      <a:endParaRPr lang="zh-CN" altLang="en-US" sz="14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0C86A4"/>
                    </a:solidFill>
                  </a:tcPr>
                </a:tc>
                <a:tc>
                  <a:txBody>
                    <a:bodyPr/>
                    <a:p>
                      <a:pPr marL="342900" indent="-342900" algn="l" fontAlgn="auto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4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沟通确定档期后，达人必须要提供交稿的时间线，确认稿件产出时间，稿件上线时间，并严格遵守时间推进</a:t>
                      </a:r>
                      <a:endParaRPr lang="zh-CN" altLang="en-US" sz="14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23495" algn="l" rtl="0" eaLnBrk="0">
                        <a:lnSpc>
                          <a:spcPct val="95000"/>
                        </a:lnSpc>
                      </a:pPr>
                      <a:r>
                        <a:rPr lang="en-US"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*</a:t>
                      </a:r>
                      <a:r>
                        <a:rPr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图文</a:t>
                      </a:r>
                      <a:r>
                        <a:rPr sz="1200" b="1" kern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KOL</a:t>
                      </a:r>
                      <a:r>
                        <a:rPr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：需提前一周给到</a:t>
                      </a:r>
                      <a:r>
                        <a:rPr lang="zh-CN"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内容</a:t>
                      </a:r>
                      <a:r>
                        <a:rPr sz="1200" b="1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大纲 ，提前三天给到初稿</a:t>
                      </a:r>
                      <a:endParaRPr lang="en-US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highlight>
                          <a:srgbClr val="FFFF00"/>
                        </a:highlight>
                        <a:ea typeface="+mn-lt"/>
                        <a:cs typeface="+mn-lt"/>
                      </a:endParaRPr>
                    </a:p>
                    <a:p>
                      <a:pPr marL="12700" algn="l" rtl="0" eaLnBrk="0">
                        <a:lnSpc>
                          <a:spcPts val="2060"/>
                        </a:lnSpc>
                        <a:spcBef>
                          <a:spcPts val="25"/>
                        </a:spcBef>
                      </a:pP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包括 ：图片构成及案例图参考（标注顺序）</a:t>
                      </a:r>
                      <a:r>
                        <a:rPr sz="1200" kern="0" spc="-2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 </a:t>
                      </a: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、</a:t>
                      </a:r>
                      <a:r>
                        <a:rPr sz="1200" kern="0" spc="-32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 </a:t>
                      </a: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写</a:t>
                      </a:r>
                      <a:r>
                        <a:rPr sz="1200" kern="0" spc="9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文方向及大纲 ，品牌确认后进行创作</a:t>
                      </a:r>
                      <a:r>
                        <a:rPr lang="zh-CN" sz="1200" kern="0" spc="9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。</a:t>
                      </a:r>
                      <a:endParaRPr lang="en-US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23495" algn="l" rtl="0" eaLnBrk="0">
                        <a:lnSpc>
                          <a:spcPct val="95000"/>
                        </a:lnSpc>
                        <a:spcBef>
                          <a:spcPts val="510"/>
                        </a:spcBef>
                        <a:buClrTx/>
                        <a:buSzTx/>
                        <a:buFontTx/>
                      </a:pPr>
                      <a:r>
                        <a:rPr lang="en-US"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*</a:t>
                      </a:r>
                      <a:r>
                        <a:rPr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视频</a:t>
                      </a:r>
                      <a:r>
                        <a:rPr sz="1200" b="1" kern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KOL</a:t>
                      </a:r>
                      <a:r>
                        <a:rPr sz="1200" b="1" kern="0" spc="11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highlight>
                            <a:srgbClr val="FFFF00"/>
                          </a:highlight>
                          <a:ea typeface="+mn-lt"/>
                          <a:cs typeface="+mn-lt"/>
                          <a:sym typeface="+mn-ea"/>
                        </a:rPr>
                        <a:t>：需提前一周给到拍摄脚本 ，提前三天给到初稿</a:t>
                      </a:r>
                      <a:endParaRPr sz="1200" b="1" kern="0" spc="11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highlight>
                          <a:srgbClr val="FFFF00"/>
                        </a:highlight>
                        <a:ea typeface="+mn-lt"/>
                        <a:cs typeface="+mn-lt"/>
                      </a:endParaRPr>
                    </a:p>
                    <a:p>
                      <a:pPr marL="12700" algn="l" rtl="0" eaLnBrk="0">
                        <a:lnSpc>
                          <a:spcPts val="2060"/>
                        </a:lnSpc>
                        <a:spcBef>
                          <a:spcPts val="25"/>
                        </a:spcBef>
                        <a:buClrTx/>
                        <a:buSzTx/>
                        <a:buFontTx/>
                      </a:pP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拍摄前请与脚本一起提交</a:t>
                      </a:r>
                      <a:r>
                        <a:rPr lang="zh-CN"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，</a:t>
                      </a: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确认拍摄环境和妆发、 拍摄风格案例、 拍摄剪辑时间</a:t>
                      </a:r>
                      <a:r>
                        <a:rPr lang="zh-CN"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等，</a:t>
                      </a:r>
                      <a:r>
                        <a:rPr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按照提供的脚本模板填写</a:t>
                      </a:r>
                      <a:r>
                        <a:rPr lang="zh-CN" sz="1200" kern="0" spc="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  <a:sym typeface="+mn-ea"/>
                        </a:rPr>
                        <a:t>。</a:t>
                      </a:r>
                      <a:endParaRPr lang="zh-CN" sz="1200" kern="0" spc="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3870">
                <a:tc>
                  <a:txBody>
                    <a:bodyPr/>
                    <a:p>
                      <a:pPr algn="ctr">
                        <a:lnSpc>
                          <a:spcPct val="260000"/>
                        </a:lnSpc>
                        <a:buNone/>
                      </a:pPr>
                      <a:r>
                        <a:rPr lang="zh-CN" altLang="en-US" sz="14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微软雅黑" panose="020B0503020204020204" charset="-122"/>
                        </a:rPr>
                        <a:t>笔记发布要求</a:t>
                      </a:r>
                      <a:endParaRPr lang="zh-CN" altLang="en-US" sz="14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0C86A4"/>
                    </a:solidFill>
                  </a:tcPr>
                </a:tc>
                <a:tc>
                  <a:txBody>
                    <a:bodyPr/>
                    <a:p>
                      <a:pPr marL="342900" indent="-342900" algn="l" fontAlgn="auto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发布前确认：达人发布前需要给到</a:t>
                      </a:r>
                      <a:r>
                        <a:rPr lang="zh-CN" altLang="en-US" sz="1200" u="sng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录屏确认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，经过PR审核后于约定时间发布，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不得擅自发布未经审核的内容，如有特殊情况不能按时发布，请提前联系pr调整排期。</a:t>
                      </a:r>
                      <a:endParaRPr lang="zh-CN" altLang="en-US" sz="1200" b="1" u="sng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342900" indent="-342900" algn="l" fontAlgn="auto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内容保留：合作期间博主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每日发布笔记不得超过</a:t>
                      </a:r>
                      <a:r>
                        <a:rPr lang="en-US" altLang="zh-CN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3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条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，且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合作笔记需保留至少</a:t>
                      </a:r>
                      <a:r>
                        <a:rPr lang="en-US" altLang="zh-CN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6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个月、排竞前后</a:t>
                      </a:r>
                      <a:r>
                        <a:rPr lang="en-US" altLang="zh-CN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1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个月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。稿件一经发布，不得擅自删除或修改，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如需重新编辑需要经pr同意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（没有提前沟通的删除或者隐藏，我们有权把合作费用追回）。</a:t>
                      </a:r>
                      <a:endParaRPr lang="zh-CN" alt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342900" indent="-342900" algn="l" fontAlgn="auto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素材授权：发布后达人需要提供授权。</a:t>
                      </a:r>
                      <a:endParaRPr lang="zh-CN" alt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342900" indent="-342900" algn="l" fontAlgn="auto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笔记维护：如发布后遇笔记屏蔽或限流，请及时与pr联系，沟通解决。</a:t>
                      </a:r>
                      <a:endParaRPr lang="zh-CN" alt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marL="342900" indent="-342900" algn="l" fontAlgn="auto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评论区维护：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评论区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要主动积极互动，需要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自然引导品牌、产品以及相关问题的回复</a:t>
                      </a:r>
                      <a:r>
                        <a:rPr lang="zh-CN" altLang="en-US" sz="120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， 出现负面或者极端评论，及时与pr联系或删除。</a:t>
                      </a:r>
                      <a:endParaRPr lang="zh-CN" altLang="en-US" sz="120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6420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zh-CN" altLang="en-US" sz="1400" b="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微软雅黑" panose="020B0503020204020204" charset="-122"/>
                        </a:rPr>
                        <a:t>敏感词禁忌</a:t>
                      </a:r>
                      <a:endParaRPr lang="zh-CN" altLang="en-US" sz="1400" b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rgbClr val="0C86A4"/>
                    </a:solidFill>
                  </a:tcPr>
                </a:tc>
                <a:tc>
                  <a:txBody>
                    <a:bodyPr/>
                    <a:p>
                      <a:pPr indent="0" algn="l" fontAlgn="auto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标题及文案中均不可出现绝对、极限、不可考证的词汇，如: 最优越、世界领先、最新科技等。</a:t>
                      </a:r>
                      <a:endParaRPr lang="zh-CN" altLang="en-US" sz="1200" b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  <a:p>
                      <a:pPr indent="0" algn="l" fontAlgn="auto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*</a:t>
                      </a:r>
                      <a:r>
                        <a:rPr lang="zh-CN" altLang="en-US" sz="12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a typeface="+mn-lt"/>
                          <a:cs typeface="+mn-lt"/>
                        </a:rPr>
                        <a:t>具体敏感词待审核笔记时标记</a:t>
                      </a:r>
                      <a:endParaRPr lang="zh-CN" altLang="en-US" sz="1200" b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a typeface="+mn-lt"/>
                        <a:cs typeface="+mn-lt"/>
                      </a:endParaRPr>
                    </a:p>
                  </a:txBody>
                  <a:tcPr anchor="ctr" anchorCtr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拍摄注意事项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 flipH="1">
            <a:off x="553720" y="2152015"/>
            <a:ext cx="5363845" cy="3132000"/>
          </a:xfrm>
          <a:prstGeom prst="rect">
            <a:avLst/>
          </a:prstGeom>
          <a:noFill/>
          <a:ln>
            <a:solidFill>
              <a:srgbClr val="1C3652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45720" bIns="45720" numCol="1" spcCol="0" rtlCol="0" fromWordArt="0" anchor="t" anchorCtr="0" forceAA="0" compatLnSpc="1">
            <a:noAutofit/>
          </a:bodyPr>
          <a:p>
            <a:pPr lvl="0" algn="l"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图片：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6-9张高清图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，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含产品图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(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logo清晰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)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、产品细节图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(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功能展示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)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、氛围感场景，图片整体清楚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/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明亮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/美观；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图片之间色调统一、搭配和谐，内容、信息要丰富；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至少2张图片是通过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花字、特写、拼图等形式直观体现产品卖点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首图要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露出产品，花字信息笔记的重点核心内容，标题要结合痛点、唤起情绪、吸引眼球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。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lvl="0" algn="l"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内容：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覆盖产品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核心卖点，口语化表述，进行真实种草分享 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结合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达人身份，营造真实生活化场景+阐述痛点引起共鸣+提供解决方案+产品使用体验；</a:t>
            </a:r>
            <a:endParaRPr lang="zh-CN" altLang="en-US" sz="1200" dirty="0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多利用小标题、空行、emoj/薯队长表情，分段阐述，具有可阅读性；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带热门话题和热词，具体可参考demo。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 flipH="1">
            <a:off x="6137275" y="2152015"/>
            <a:ext cx="5522595" cy="3131820"/>
          </a:xfrm>
          <a:prstGeom prst="rect">
            <a:avLst/>
          </a:prstGeom>
          <a:noFill/>
          <a:ln>
            <a:solidFill>
              <a:srgbClr val="1C3652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45720" bIns="45720" numCol="1" spcCol="0" rtlCol="0" fromWordArt="0" anchor="t" anchorCtr="0" forceAA="0" compatLnSpc="1">
            <a:noAutofit/>
          </a:bodyPr>
          <a:p>
            <a:pPr lvl="0" algn="l"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视频：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视频总时长＞1分30S，产品植入需出现在视频总时长的前30s内，需有镜头切换，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字幕+适度花字包装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涉及产品卖点或关键词，需以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明显的花字、贴图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重点标注；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口播台词语句清晰语速正常，字幕美观整洁无错别字，BGM不盖过口播台词；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画质清晰、构图美观，画面内容干净整洁、重点突出，镜头剪辑衔接流畅自然，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画面具有氛围感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准备有产品露出和重点花字的封面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拍摄时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光线充足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，避免过曝、背光拍摄，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品牌</a:t>
            </a:r>
            <a:r>
              <a:rPr lang="en-US" altLang="zh-CN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产品文字不能镜像出镜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lvl="0" algn="l"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内容：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要有产品全貌画面；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要有</a:t>
            </a:r>
            <a:r>
              <a:rPr lang="zh-CN" altLang="en-US" sz="1200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产品的核心卖点并视频体现</a:t>
            </a:r>
            <a:r>
              <a:rPr lang="zh-CN" altLang="en-US" sz="1200">
                <a:solidFill>
                  <a:prstClr val="black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1200">
              <a:solidFill>
                <a:prstClr val="black"/>
              </a:solidFill>
              <a:ea typeface="+mn-lt"/>
              <a:cs typeface="+mn-lt"/>
              <a:sym typeface="+mn-ea"/>
            </a:endParaRPr>
          </a:p>
          <a:p>
            <a:pPr marL="285750" lvl="0" indent="-285750" algn="l"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带热门话题和热词，具体可参考demo。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3720" y="5855335"/>
            <a:ext cx="8006080" cy="960120"/>
          </a:xfrm>
          <a:prstGeom prst="rect">
            <a:avLst/>
          </a:prstGeom>
          <a:noFill/>
          <a:ln>
            <a:solidFill>
              <a:srgbClr val="1C3652"/>
            </a:solidFill>
          </a:ln>
        </p:spPr>
        <p:txBody>
          <a:bodyPr wrap="square" lIns="71755" rIns="0" rtlCol="0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 i="0" u="none" strike="noStrike" kern="1200" cap="none" spc="0" normalizeH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笔记注意事项：</a:t>
            </a:r>
            <a:endParaRPr lang="zh-CN" altLang="en-US" b="1" i="0" u="none" strike="noStrike" kern="1200" cap="none" spc="0" normalizeH="0" baseline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marL="171450" indent="-17145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博主回复内容引流置顶：比如上</a:t>
            </a:r>
            <a:r>
              <a:rPr lang="en-US" altLang="zh-CN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jd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搜“九牧京东</a:t>
            </a: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自营官方旗舰店”等等，并与用户互动品牌产品相关内容；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indent="0" algn="l">
              <a:lnSpc>
                <a:spcPct val="120000"/>
              </a:lnSpc>
              <a:spcBef>
                <a:spcPts val="0"/>
              </a:spcBef>
              <a:buClrTx/>
              <a:buSzTx/>
              <a:buFont typeface="微软雅黑" panose="020B0503020204020204" charset="-122"/>
              <a:buNone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•  </a:t>
            </a:r>
            <a:r>
              <a:rPr lang="zh-CN" altLang="en-US" sz="12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在笔记发布内容中，不得出现其他卫浴品牌</a:t>
            </a:r>
            <a:r>
              <a:rPr lang="en-US" altLang="zh-CN" sz="12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Logo</a:t>
            </a:r>
            <a:r>
              <a:rPr lang="zh-CN" altLang="en-US" sz="12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或名称。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720" y="823595"/>
            <a:ext cx="9243695" cy="7372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围绕核心卖点，结合达人自身调性及产品真实体验感受产出笔记。</a:t>
            </a: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注意：不可照搬照抄Brief文案！</a:t>
            </a:r>
            <a:endParaRPr lang="zh-CN" altLang="en-US" b="1" dirty="0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80450" y="5855335"/>
            <a:ext cx="3010535" cy="949325"/>
          </a:xfrm>
          <a:prstGeom prst="rect">
            <a:avLst/>
          </a:prstGeom>
          <a:noFill/>
          <a:ln>
            <a:solidFill>
              <a:srgbClr val="1C3652"/>
            </a:solidFill>
          </a:ln>
        </p:spPr>
        <p:txBody>
          <a:bodyPr wrap="square" lIns="71755" rIns="0" rtlCol="0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b="1" i="0" u="none" strike="noStrike" kern="1200" cap="none" spc="0" normalizeH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场景建议：</a:t>
            </a:r>
            <a:endParaRPr lang="zh-CN" altLang="en-US" b="1" i="0" u="none" strike="noStrike" kern="1200" cap="none" spc="0" normalizeH="0" baseline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微软雅黑" panose="020B0503020204020204" charset="-122"/>
              <a:buChar char="•"/>
            </a:pPr>
            <a:r>
              <a:rPr lang="zh-CN" altLang="en-US"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卫生间场景物品摆放整齐不杂乱、色彩和谐有美感。</a:t>
            </a:r>
            <a:endParaRPr lang="zh-CN" altLang="en-US" sz="12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3720" y="5397500"/>
            <a:ext cx="8573135" cy="368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*务必保证产品卖点阐述正确，卖点需具象化效果呈现</a:t>
            </a:r>
            <a:r>
              <a:rPr lang="en-US" altLang="zh-CN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口语化描述，不可生搬硬套！</a:t>
            </a:r>
            <a:endParaRPr lang="zh-CN" altLang="en-US" b="1" dirty="0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553720" y="1753235"/>
            <a:ext cx="3637915" cy="398780"/>
          </a:xfrm>
          <a:prstGeom prst="rect">
            <a:avLst/>
          </a:prstGeom>
          <a:gradFill>
            <a:gsLst>
              <a:gs pos="39000">
                <a:srgbClr val="264A72">
                  <a:alpha val="100000"/>
                </a:srgbClr>
              </a:gs>
              <a:gs pos="54000">
                <a:srgbClr val="224265">
                  <a:alpha val="100000"/>
                </a:srgbClr>
              </a:gs>
              <a:gs pos="100000">
                <a:srgbClr val="1A324B"/>
              </a:gs>
              <a:gs pos="0">
                <a:srgbClr val="29517E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0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图文笔记</a:t>
            </a:r>
            <a:endParaRPr lang="zh-CN" altLang="en-US" sz="2000" b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6137275" y="1753235"/>
            <a:ext cx="3637915" cy="398780"/>
          </a:xfrm>
          <a:prstGeom prst="rect">
            <a:avLst/>
          </a:prstGeom>
          <a:gradFill>
            <a:gsLst>
              <a:gs pos="39000">
                <a:srgbClr val="264A72">
                  <a:alpha val="100000"/>
                </a:srgbClr>
              </a:gs>
              <a:gs pos="54000">
                <a:srgbClr val="224265">
                  <a:alpha val="100000"/>
                </a:srgbClr>
              </a:gs>
              <a:gs pos="100000">
                <a:srgbClr val="1A324B"/>
              </a:gs>
              <a:gs pos="0">
                <a:srgbClr val="29517E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0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视频笔记</a:t>
            </a:r>
            <a:endParaRPr lang="zh-CN" altLang="en-US" sz="2000" b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封面注意事项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960" y="876935"/>
            <a:ext cx="10765790" cy="188976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封面延续</a:t>
            </a: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</a:rPr>
              <a:t>达人日常风格，封面图要与内容一致，关联性要强</a:t>
            </a: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，干净</a:t>
            </a: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明亮，有重次!</a:t>
            </a:r>
            <a:endParaRPr lang="zh-CN" altLang="en-US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搭配符合主题的花字，</a:t>
            </a: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</a:rPr>
              <a:t>产品可选择性出现</a:t>
            </a:r>
            <a:r>
              <a:rPr lang="zh-CN" altLang="en-US" b="1">
                <a:solidFill>
                  <a:srgbClr val="1AA441"/>
                </a:solidFill>
                <a:ea typeface="+mn-lt"/>
                <a:cs typeface="+mn-lt"/>
              </a:rPr>
              <a:t>。</a:t>
            </a:r>
            <a:endParaRPr lang="zh-CN" altLang="en-US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</a:rPr>
              <a:t>视频/图文原稿提交时，同步出封面图+发布文案</a:t>
            </a: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，一起给客户确认。</a:t>
            </a:r>
            <a:endParaRPr lang="zh-CN" altLang="en-US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</a:rPr>
              <a:t>注重封面图设计，文案颜色饱和度高，抓人眼球，</a:t>
            </a:r>
            <a:r>
              <a:rPr lang="zh-CN" altLang="en-US" b="1" dirty="0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微软雅黑" panose="020B0503020204020204" charset="-122"/>
              </a:rPr>
              <a:t>配合小icon、花字！</a:t>
            </a:r>
            <a:endParaRPr lang="zh-CN" altLang="en-US" b="1">
              <a:solidFill>
                <a:srgbClr val="1AA44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+mn-lt"/>
                <a:cs typeface="+mn-lt"/>
                <a:sym typeface="+mn-ea"/>
              </a:rPr>
              <a:t>原相机拍摄，视频需清晰，颜色接近真实观感。</a:t>
            </a:r>
            <a:endParaRPr lang="en-US" altLang="zh-CN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lt"/>
              <a:cs typeface="+mn-lt"/>
              <a:sym typeface="+mn-ea"/>
            </a:endParaRPr>
          </a:p>
        </p:txBody>
      </p:sp>
      <p:pic>
        <p:nvPicPr>
          <p:cNvPr id="3" name="图片 2" descr="964328fd15aafa771f5866ad401fb9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770" y="3148321"/>
            <a:ext cx="1799590" cy="3201345"/>
          </a:xfrm>
          <a:prstGeom prst="roundRect">
            <a:avLst/>
          </a:prstGeom>
          <a:ln>
            <a:solidFill>
              <a:srgbClr val="0C86A4"/>
            </a:solidFill>
          </a:ln>
        </p:spPr>
      </p:pic>
      <p:pic>
        <p:nvPicPr>
          <p:cNvPr id="2" name="图片 1" descr="a78bd93b3aa18acd860ecd2a6ef83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470" y="3148321"/>
            <a:ext cx="1799590" cy="3200964"/>
          </a:xfrm>
          <a:prstGeom prst="roundRect">
            <a:avLst/>
          </a:prstGeom>
          <a:ln>
            <a:solidFill>
              <a:srgbClr val="0C86A4"/>
            </a:solidFill>
          </a:ln>
        </p:spPr>
      </p:pic>
      <p:pic>
        <p:nvPicPr>
          <p:cNvPr id="7" name="图片 6" descr="685cbd5f22f3ea8aea77a86923d671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820" y="3148321"/>
            <a:ext cx="1799590" cy="3250298"/>
          </a:xfrm>
          <a:prstGeom prst="roundRect">
            <a:avLst/>
          </a:prstGeom>
          <a:ln>
            <a:solidFill>
              <a:srgbClr val="0C86A4"/>
            </a:solidFill>
          </a:ln>
        </p:spPr>
      </p:pic>
      <p:pic>
        <p:nvPicPr>
          <p:cNvPr id="8" name="图片 7" descr="c7f1d5036e6874ba7965c5a9af7ddc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" y="3148321"/>
            <a:ext cx="1800000" cy="3200000"/>
          </a:xfrm>
          <a:prstGeom prst="roundRect">
            <a:avLst/>
          </a:prstGeom>
          <a:ln>
            <a:solidFill>
              <a:srgbClr val="0C86A4"/>
            </a:solidFill>
          </a:ln>
        </p:spPr>
      </p:pic>
      <p:pic>
        <p:nvPicPr>
          <p:cNvPr id="9" name="图片 8" descr="1a1f29b7b96baf5559d3c3ac456df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120" y="3148321"/>
            <a:ext cx="1799590" cy="3200540"/>
          </a:xfrm>
          <a:prstGeom prst="roundRect">
            <a:avLst/>
          </a:prstGeom>
          <a:ln>
            <a:solidFill>
              <a:srgbClr val="0C86A4"/>
            </a:solidFill>
          </a:ln>
        </p:spPr>
      </p:pic>
      <p:pic>
        <p:nvPicPr>
          <p:cNvPr id="10" name="图片 9" descr="07b1ec2574919674351900f0ad970a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420" y="3148321"/>
            <a:ext cx="1799590" cy="3200540"/>
          </a:xfrm>
          <a:prstGeom prst="roundRect">
            <a:avLst/>
          </a:prstGeom>
          <a:ln>
            <a:solidFill>
              <a:srgbClr val="0C86A4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4569460" y="1934845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传播内容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8420735" y="2049780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执行细节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718185" y="1934845"/>
            <a:ext cx="3221355" cy="3221355"/>
          </a:xfrm>
          <a:prstGeom prst="ellipse">
            <a:avLst/>
          </a:prstGeom>
          <a:solidFill>
            <a:srgbClr val="0C86A4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传播卖点</a:t>
            </a:r>
            <a:endParaRPr lang="zh-CN" altLang="en-US" sz="6000" b="1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产品传播卖点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159385" y="1872615"/>
            <a:ext cx="11441430" cy="544830"/>
          </a:xfrm>
          <a:prstGeom prst="rect">
            <a:avLst/>
          </a:prstGeom>
          <a:gradFill>
            <a:gsLst>
              <a:gs pos="39000">
                <a:srgbClr val="264A72">
                  <a:alpha val="100000"/>
                </a:srgbClr>
              </a:gs>
              <a:gs pos="54000">
                <a:srgbClr val="224265">
                  <a:alpha val="100000"/>
                </a:srgbClr>
              </a:gs>
              <a:gs pos="100000">
                <a:srgbClr val="1A324B"/>
              </a:gs>
              <a:gs pos="0">
                <a:srgbClr val="29517E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必提卖点</a:t>
            </a:r>
            <a:endParaRPr lang="zh-CN" altLang="en-US" sz="2400" b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59385" y="5069840"/>
            <a:ext cx="11441430" cy="544830"/>
          </a:xfrm>
          <a:prstGeom prst="rect">
            <a:avLst/>
          </a:prstGeom>
          <a:gradFill>
            <a:gsLst>
              <a:gs pos="39000">
                <a:srgbClr val="264A72">
                  <a:alpha val="100000"/>
                </a:srgbClr>
              </a:gs>
              <a:gs pos="54000">
                <a:srgbClr val="224265">
                  <a:alpha val="100000"/>
                </a:srgbClr>
              </a:gs>
              <a:gs pos="100000">
                <a:srgbClr val="1A324B"/>
              </a:gs>
              <a:gs pos="0">
                <a:srgbClr val="29517E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选提卖点（任选</a:t>
            </a:r>
            <a:r>
              <a:rPr lang="en-US" altLang="zh-CN" sz="20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1~2</a:t>
            </a:r>
            <a:r>
              <a:rPr lang="zh-CN" altLang="en-US" sz="20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个）</a:t>
            </a:r>
            <a:endParaRPr lang="en-US" altLang="zh-CN" sz="2000" b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7555230" y="5649595"/>
            <a:ext cx="1461135" cy="420370"/>
          </a:xfrm>
          <a:prstGeom prst="rect">
            <a:avLst/>
          </a:prstGeom>
          <a:solidFill>
            <a:srgbClr val="017DC7">
              <a:alpha val="1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C86A4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560000" scaled="0"/>
                </a:gradFill>
                <a:cs typeface="微软雅黑" panose="020B0503020204020204" charset="-122"/>
                <a:sym typeface="+mn-ea"/>
              </a:rPr>
              <a:t>无水压</a:t>
            </a: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560000" scaled="0"/>
                </a:gradFill>
                <a:cs typeface="微软雅黑" panose="020B0503020204020204" charset="-122"/>
                <a:sym typeface="+mn-ea"/>
              </a:rPr>
              <a:t>限制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156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3446145" y="5629275"/>
            <a:ext cx="1461135" cy="420370"/>
          </a:xfrm>
          <a:prstGeom prst="rect">
            <a:avLst/>
          </a:prstGeom>
          <a:solidFill>
            <a:srgbClr val="017DC7">
              <a:alpha val="1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C86A4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r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560000" scaled="0"/>
                </a:gradFill>
                <a:cs typeface="微软雅黑" panose="020B0503020204020204" charset="-122"/>
                <a:sym typeface="+mn-ea"/>
              </a:rPr>
              <a:t>无棱</a:t>
            </a:r>
            <a:r>
              <a:rPr lang="zh-CN" altLang="en-US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560000" scaled="0"/>
                </a:gradFill>
                <a:cs typeface="微软雅黑" panose="020B0503020204020204" charset="-122"/>
                <a:sym typeface="+mn-ea"/>
              </a:rPr>
              <a:t>内壁</a:t>
            </a:r>
            <a:endParaRPr lang="zh-CN" altLang="en-US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156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2888615" y="6096000"/>
            <a:ext cx="2870200" cy="694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无凹槽死角不藏垢</a:t>
            </a:r>
            <a:endParaRPr lang="zh-CN" altLang="en-US" sz="1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日常打理只轻轻擦拭，脏污不见</a:t>
            </a:r>
            <a:endParaRPr lang="zh-CN" altLang="en-US" sz="1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6701155" y="6448425"/>
            <a:ext cx="2882900" cy="3924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>
              <a:lnSpc>
                <a:spcPct val="140000"/>
              </a:lnSpc>
            </a:pPr>
            <a:endParaRPr lang="zh-CN" altLang="en-US" sz="1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3210" y="2867025"/>
            <a:ext cx="2919095" cy="20072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gradFill>
                  <a:gsLst>
                    <a:gs pos="0">
                      <a:srgbClr val="1C3652"/>
                    </a:gs>
                    <a:gs pos="100000">
                      <a:srgbClr val="1C3652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一级（重点阐述）</a:t>
            </a:r>
            <a:endParaRPr lang="zh-CN" altLang="en-US" b="1">
              <a:gradFill>
                <a:gsLst>
                  <a:gs pos="0">
                    <a:srgbClr val="1C3652"/>
                  </a:gs>
                  <a:gs pos="100000">
                    <a:srgbClr val="1C3652"/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脚感翻圈翻</a:t>
            </a: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盖冲水</a:t>
            </a:r>
            <a:endParaRPr lang="zh-CN" altLang="en-US" sz="28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全程脚感感应操控，既方便家中男士如厕。更友好行动不便的老人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孕妇使用。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800465" y="3081655"/>
            <a:ext cx="3020695" cy="173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NFC</a:t>
            </a: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智联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九牧自研智联系统，手机</a:t>
            </a:r>
            <a:r>
              <a:rPr lang="en-US" altLang="zh-CN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NFC</a:t>
            </a:r>
            <a:r>
              <a:rPr lang="zh-CN" altLang="en-US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一碰即联，自由设定马桶程序，没有说明书也轻松好操作。</a:t>
            </a:r>
            <a:endParaRPr lang="zh-CN" altLang="en-US" b="1">
              <a:solidFill>
                <a:schemeClr val="tx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67760" y="3018155"/>
            <a:ext cx="2810510" cy="173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旋风魔力泡</a:t>
            </a:r>
            <a:endParaRPr lang="zh-CN" altLang="en-US" sz="28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旋风魔力泡落座即开启，随水快速回旋冲刷马桶全方位润壁，马桶四效深层洁净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02940" y="81915"/>
            <a:ext cx="62801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algn="ctr"/>
            <a:r>
              <a:rPr lang="zh-CN" sz="44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latin typeface="+mj-lt"/>
                <a:ea typeface="+mj-ea"/>
                <a:cs typeface="微软雅黑" panose="020B0503020204020204" charset="-122"/>
              </a:rPr>
              <a:t>九牧黑魔方</a:t>
            </a:r>
            <a:endParaRPr lang="zh-CN" altLang="en-US" sz="44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latin typeface="+mj-lt"/>
              <a:ea typeface="+mj-ea"/>
              <a:cs typeface="微软雅黑" panose="020B0503020204020204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3200" b="1" dirty="0">
                <a:solidFill>
                  <a:srgbClr val="C00000"/>
                </a:solidFill>
                <a:effectLst/>
                <a:latin typeface="+mj-lt"/>
                <a:ea typeface="+mj-ea"/>
                <a:cs typeface="微软雅黑" panose="020B0503020204020204" charset="-122"/>
              </a:rPr>
              <a:t>九牧配置最高的轻智能马桶</a:t>
            </a:r>
            <a:endParaRPr lang="zh-CN" altLang="en-US" sz="3200" b="1" dirty="0">
              <a:solidFill>
                <a:srgbClr val="C00000"/>
              </a:solidFill>
              <a:effectLst/>
              <a:latin typeface="+mj-lt"/>
              <a:ea typeface="+mj-ea"/>
              <a:cs typeface="微软雅黑" panose="020B0503020204020204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3200" b="1" dirty="0">
                <a:solidFill>
                  <a:srgbClr val="C00000"/>
                </a:solidFill>
                <a:effectLst/>
                <a:latin typeface="+mj-lt"/>
                <a:ea typeface="+mj-ea"/>
                <a:cs typeface="微软雅黑" panose="020B0503020204020204" charset="-122"/>
              </a:rPr>
              <a:t>（内容必提）</a:t>
            </a:r>
            <a:endParaRPr lang="zh-CN" altLang="en-US" sz="3200" b="1" dirty="0">
              <a:solidFill>
                <a:srgbClr val="C00000"/>
              </a:solidFill>
              <a:effectLst/>
              <a:latin typeface="+mj-lt"/>
              <a:ea typeface="+mj-ea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81165" y="2708910"/>
            <a:ext cx="2366010" cy="18796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gradFill>
                  <a:gsLst>
                    <a:gs pos="0">
                      <a:srgbClr val="1C3652"/>
                    </a:gs>
                    <a:gs pos="100000">
                      <a:srgbClr val="1C3652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二级（</a:t>
            </a:r>
            <a:r>
              <a:rPr lang="zh-CN" altLang="en-US" b="1">
                <a:gradFill>
                  <a:gsLst>
                    <a:gs pos="0">
                      <a:srgbClr val="1C3652"/>
                    </a:gs>
                    <a:gs pos="100000">
                      <a:srgbClr val="1C3652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简要阐述）</a:t>
            </a:r>
            <a:endParaRPr lang="zh-CN" altLang="en-US" sz="28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</a:t>
            </a: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型大</a:t>
            </a:r>
            <a:r>
              <a:rPr lang="zh-CN" altLang="en-US" sz="28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座圈</a:t>
            </a:r>
            <a:endParaRPr lang="zh-CN" altLang="en-US" sz="28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符合人体工程学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大体型也舒适</a:t>
            </a:r>
            <a:endParaRPr lang="zh-CN" altLang="en-US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490970" y="2630170"/>
            <a:ext cx="0" cy="236156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210" y="652145"/>
            <a:ext cx="1395730" cy="92900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7555230" y="6071870"/>
            <a:ext cx="1591945" cy="3924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购前免测</a:t>
            </a:r>
            <a:r>
              <a:rPr lang="zh-CN" altLang="en-US" sz="1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水压</a:t>
            </a:r>
            <a:endParaRPr lang="zh-CN" altLang="en-US" sz="14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3903980" y="711200"/>
            <a:ext cx="4064000" cy="78041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32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卖点呈现方式建议</a:t>
            </a:r>
            <a:endParaRPr lang="zh-CN" altLang="en-US" sz="32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40995" y="1466215"/>
          <a:ext cx="11515090" cy="5020945"/>
        </p:xfrm>
        <a:graphic>
          <a:graphicData uri="http://schemas.openxmlformats.org/drawingml/2006/table">
            <a:tbl>
              <a:tblPr firstRow="1" bandRow="1">
                <a:tableStyleId>{827E7743-39CA-4E87-A19B-AE24449E94FE}</a:tableStyleId>
              </a:tblPr>
              <a:tblGrid>
                <a:gridCol w="2950845"/>
                <a:gridCol w="8564245"/>
              </a:tblGrid>
              <a:tr h="599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</a:rPr>
                        <a:t>产品卖点</a:t>
                      </a:r>
                      <a:endParaRPr lang="zh-CN" altLang="en-US" sz="2400" b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</a:rPr>
                        <a:t>呈现方式（示例）</a:t>
                      </a:r>
                      <a:endParaRPr lang="zh-CN" altLang="en-US" sz="2400" b="1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</a:endParaRPr>
                    </a:p>
                  </a:txBody>
                  <a:tcPr anchor="ctr" anchorCtr="0"/>
                </a:tc>
              </a:tr>
              <a:tr h="785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</a:rPr>
                        <a:t>脚感翻圈翻盖冲水</a:t>
                      </a:r>
                      <a:endParaRPr lang="zh-CN" altLang="en-US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特写脚部轻扫感应区，马桶盖自动开合，穿插老人</a:t>
                      </a:r>
                      <a:r>
                        <a:rPr lang="en-US" altLang="zh-CN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男士免弯腰使用的便捷场景。</a:t>
                      </a:r>
                      <a:endParaRPr lang="zh-CN" altLang="en-US" b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1156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</a:rPr>
                        <a:t>旋风魔力泡</a:t>
                      </a:r>
                      <a:endParaRPr lang="zh-CN" altLang="en-US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40000"/>
                        </a:lnSpc>
                      </a:pP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俯拍落座瞬间水流回旋冲刷内壁，搭配蓝色特效</a:t>
                      </a:r>
                      <a:r>
                        <a:rPr lang="en-US" altLang="zh-CN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普通马桶残留污渍对比，强调</a:t>
                      </a:r>
                      <a:r>
                        <a:rPr lang="en-US" altLang="zh-CN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“</a:t>
                      </a: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四效洁净</a:t>
                      </a:r>
                      <a:r>
                        <a:rPr lang="en-US" altLang="zh-CN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”</a:t>
                      </a:r>
                      <a:r>
                        <a:rPr lang="zh-CN" altLang="en-US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。</a:t>
                      </a:r>
                      <a:endParaRPr lang="zh-CN" altLang="en-US" b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0" scaled="0"/>
                        </a:gra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26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cs typeface="微软雅黑" panose="020B0503020204020204" charset="-122"/>
                        </a:rPr>
                        <a:t>U</a:t>
                      </a:r>
                      <a:r>
                        <a:rPr lang="zh-CN" altLang="en-US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cs typeface="微软雅黑" panose="020B0503020204020204" charset="-122"/>
                        </a:rPr>
                        <a:t>型大</a:t>
                      </a:r>
                      <a:r>
                        <a:rPr lang="zh-CN" altLang="en-US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cs typeface="微软雅黑" panose="020B0503020204020204" charset="-122"/>
                        </a:rPr>
                        <a:t>座圈</a:t>
                      </a:r>
                      <a:endParaRPr lang="zh-CN" altLang="en-US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大体格男性</a:t>
                      </a:r>
                      <a:r>
                        <a:rPr lang="zh-CN" altLang="en-US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用户试坐侧拍，聚焦座圈贴合臀部弧度，动画对比普通座圈狭窄设计。</a:t>
                      </a:r>
                      <a:endParaRPr lang="zh-CN" altLang="en-US" sz="1800" b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126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cs typeface="微软雅黑" panose="020B0503020204020204" charset="-122"/>
                        </a:rPr>
                        <a:t>NFC</a:t>
                      </a:r>
                      <a:r>
                        <a:rPr lang="zh-CN" altLang="en-US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cs typeface="微软雅黑" panose="020B0503020204020204" charset="-122"/>
                        </a:rPr>
                        <a:t>智联</a:t>
                      </a:r>
                      <a:endParaRPr lang="zh-CN" altLang="en-US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手机轻碰马桶</a:t>
                      </a:r>
                      <a:r>
                        <a:rPr lang="en-US" altLang="zh-CN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NFC</a:t>
                      </a:r>
                      <a:r>
                        <a:rPr lang="zh-CN" altLang="en-US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感应区特写，弹出操控界面自定义设置，</a:t>
                      </a:r>
                      <a:r>
                        <a:rPr lang="zh-CN" altLang="en-US" sz="1800" b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0" scaled="0"/>
                          </a:gra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代替遥控器，操控便捷</a:t>
                      </a:r>
                      <a:endParaRPr lang="zh-CN" altLang="en-US" sz="1800" b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3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必提卖点讲解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购买理由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37515" y="2134235"/>
            <a:ext cx="2531110" cy="348742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p>
            <a:pPr algn="ctr">
              <a:buNone/>
            </a:pP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38220" y="530860"/>
            <a:ext cx="47053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为什么选择轻智能马桶？</a:t>
            </a:r>
            <a:endParaRPr lang="zh-CN" altLang="en-US" sz="32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498465" y="1529715"/>
            <a:ext cx="6337935" cy="15214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buNone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智能马桶平替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l">
              <a:buNone/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追求性价比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l"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价格仅为全智能马桶的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1/3-1/2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，省去水洗烘干等高价功能，满足基础需求（如座圈加热、脚感翻盖翻圈）即可。</a:t>
            </a:r>
            <a:endParaRPr lang="zh-CN" altLang="en-US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b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98465" y="3344545"/>
            <a:ext cx="6337935" cy="15214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buNone/>
            </a:pPr>
            <a:r>
              <a:rPr lang="zh-CN" altLang="en-US" b="1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次卫</a:t>
            </a:r>
            <a:r>
              <a:rPr lang="en-US" altLang="zh-CN" b="1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/</a:t>
            </a:r>
            <a:r>
              <a:rPr lang="zh-CN" altLang="en-US" b="1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客卫场景</a:t>
            </a:r>
            <a:endParaRPr lang="zh-CN" altLang="en-US" b="1">
              <a:solidFill>
                <a:schemeClr val="bg1"/>
              </a:solidFill>
              <a:cs typeface="微软雅黑" panose="020B0503020204020204" charset="-122"/>
            </a:endParaRPr>
          </a:p>
          <a:p>
            <a:pPr algn="l">
              <a:buNone/>
            </a:pPr>
            <a:r>
              <a:rPr lang="zh-CN" altLang="en-US" b="1">
                <a:solidFill>
                  <a:schemeClr val="bg1"/>
                </a:solidFill>
                <a:cs typeface="微软雅黑" panose="020B0503020204020204" charset="-122"/>
                <a:sym typeface="+mn-ea"/>
              </a:rPr>
              <a:t>避免功能闲置</a:t>
            </a:r>
            <a:endParaRPr lang="zh-CN" altLang="en-US" b="1">
              <a:solidFill>
                <a:schemeClr val="bg1"/>
              </a:solidFill>
              <a:cs typeface="微软雅黑" panose="020B0503020204020204" charset="-122"/>
              <a:sym typeface="+mn-ea"/>
            </a:endParaRPr>
          </a:p>
          <a:p>
            <a:pPr algn="l"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次卫使用频率低，全智能马桶功能利用率不足，轻智能款在满足基础需求的同时降低购置成本。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498465" y="5151755"/>
            <a:ext cx="6337935" cy="15214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4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担心健康隐患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​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担心水洗功能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​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（如喷头卫生、水温不稳定），更依赖传统冲水方式。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" name="图片 11" descr="e9d05318b8283b3f5a4e29767187b3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2505"/>
            <a:ext cx="4340225" cy="2889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3570" y="5290185"/>
            <a:ext cx="2914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accent1"/>
                </a:solidFill>
              </a:rPr>
              <a:t>九牧黑魔方</a:t>
            </a:r>
            <a:endParaRPr lang="zh-CN" altLang="en-US" b="1">
              <a:solidFill>
                <a:schemeClr val="accent1"/>
              </a:solidFill>
            </a:endParaRPr>
          </a:p>
          <a:p>
            <a:pPr algn="ctr"/>
            <a:r>
              <a:rPr lang="zh-CN" altLang="en-US" b="1">
                <a:solidFill>
                  <a:schemeClr val="accent1"/>
                </a:solidFill>
              </a:rPr>
              <a:t>九牧</a:t>
            </a:r>
            <a:r>
              <a:rPr lang="en-US" altLang="zh-CN" b="1">
                <a:solidFill>
                  <a:schemeClr val="accent1"/>
                </a:solidFill>
              </a:rPr>
              <a:t>SQ9650</a:t>
            </a:r>
            <a:r>
              <a:rPr lang="zh-CN" altLang="en-US" b="1">
                <a:solidFill>
                  <a:schemeClr val="accent1"/>
                </a:solidFill>
              </a:rPr>
              <a:t>轻智能马桶</a:t>
            </a:r>
            <a:endParaRPr lang="zh-CN" altLang="en-US" b="1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4569460" y="1934845"/>
            <a:ext cx="3221355" cy="3221355"/>
          </a:xfrm>
          <a:prstGeom prst="ellipse">
            <a:avLst/>
          </a:prstGeom>
          <a:solidFill>
            <a:srgbClr val="0C86A4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传播内容</a:t>
            </a:r>
            <a:endParaRPr lang="zh-CN" altLang="en-US" sz="6000" b="1">
              <a:ln>
                <a:noFill/>
              </a:ln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8420735" y="2049780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执行细节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718185" y="1934845"/>
            <a:ext cx="3221355" cy="3221355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tx1"/>
                </a:gs>
                <a:gs pos="50000">
                  <a:schemeClr val="bg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</a:gradFill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6000" b="1">
                <a:ln>
                  <a:noFill/>
                </a:ln>
                <a:gradFill>
                  <a:gsLst>
                    <a:gs pos="4000">
                      <a:srgbClr val="0C86A4"/>
                    </a:gs>
                    <a:gs pos="100000">
                      <a:srgbClr val="0C86A4"/>
                    </a:gs>
                  </a:gsLst>
                  <a:lin ang="174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传播卖点</a:t>
            </a:r>
            <a:endParaRPr lang="zh-CN" altLang="en-US" sz="6000" b="1">
              <a:ln>
                <a:noFill/>
              </a:ln>
              <a:gradFill>
                <a:gsLst>
                  <a:gs pos="4000">
                    <a:srgbClr val="0C86A4"/>
                  </a:gs>
                  <a:gs pos="100000">
                    <a:srgbClr val="0C86A4"/>
                  </a:gs>
                </a:gsLst>
                <a:lin ang="174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椭圆 22"/>
          <p:cNvSpPr/>
          <p:nvPr>
            <p:custDataLst>
              <p:tags r:id="rId1"/>
            </p:custDataLst>
          </p:nvPr>
        </p:nvSpPr>
        <p:spPr>
          <a:xfrm>
            <a:off x="4193540" y="2478405"/>
            <a:ext cx="3827145" cy="3827145"/>
          </a:xfrm>
          <a:prstGeom prst="ellipse">
            <a:avLst/>
          </a:prstGeom>
          <a:gradFill>
            <a:gsLst>
              <a:gs pos="18000">
                <a:srgbClr val="135C78">
                  <a:alpha val="100000"/>
                </a:srgbClr>
              </a:gs>
              <a:gs pos="100000">
                <a:srgbClr val="1A324B"/>
              </a:gs>
              <a:gs pos="50000">
                <a:srgbClr val="0C86A4"/>
              </a:gs>
            </a:gsLst>
            <a:lin ang="2700000" scaled="0"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3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笔记话题</a:t>
            </a:r>
            <a:r>
              <a:rPr lang="en-US" alt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关键词</a:t>
            </a:r>
            <a:endParaRPr lang="zh-CN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43510" y="1114425"/>
            <a:ext cx="4064000" cy="76835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p>
            <a:pPr lvl="0" algn="r">
              <a:buClrTx/>
              <a:buSzTx/>
              <a:buFontTx/>
            </a:pPr>
            <a:r>
              <a:rPr lang="en-US" altLang="zh-CN" sz="44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话题</a:t>
            </a:r>
            <a:r>
              <a:rPr lang="en-US" altLang="zh-CN" sz="44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Tag</a:t>
            </a:r>
            <a:endParaRPr lang="en-US" altLang="zh-CN" sz="44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55000" y="1114425"/>
            <a:ext cx="4064000" cy="76835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4400" b="1">
                <a:gradFill>
                  <a:gsLst>
                    <a:gs pos="0">
                      <a:srgbClr val="0C86A4"/>
                    </a:gs>
                    <a:gs pos="100000">
                      <a:srgbClr val="0C86A4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关键词</a:t>
            </a:r>
            <a:endParaRPr lang="en-US" altLang="zh-CN" sz="4400" b="1">
              <a:gradFill>
                <a:gsLst>
                  <a:gs pos="0">
                    <a:srgbClr val="0C86A4"/>
                  </a:gs>
                  <a:gs pos="100000">
                    <a:srgbClr val="0C86A4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-143510" y="2614295"/>
            <a:ext cx="4064000" cy="1383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r">
              <a:lnSpc>
                <a:spcPct val="140000"/>
              </a:lnSpc>
            </a:pP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九牧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 algn="r">
              <a:lnSpc>
                <a:spcPct val="140000"/>
              </a:lnSpc>
            </a:pPr>
            <a:r>
              <a:rPr lang="en-US" altLang="zh-CN" sz="2000" dirty="0"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2000" dirty="0"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九牧黑魔方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  <a:p>
            <a:pPr algn="r">
              <a:lnSpc>
                <a:spcPct val="140000"/>
              </a:lnSpc>
            </a:pP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轻智能马桶、</a:t>
            </a: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轻智能马桶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推荐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682625" y="4186555"/>
            <a:ext cx="3237865" cy="0"/>
          </a:xfrm>
          <a:prstGeom prst="line">
            <a:avLst/>
          </a:prstGeom>
          <a:ln w="12700" cap="flat" cmpd="sng" algn="ctr">
            <a:solidFill>
              <a:srgbClr val="0C86A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8255000" y="4186555"/>
            <a:ext cx="3237865" cy="0"/>
          </a:xfrm>
          <a:prstGeom prst="line">
            <a:avLst/>
          </a:prstGeom>
          <a:ln w="12700" cap="flat" cmpd="sng" algn="ctr">
            <a:solidFill>
              <a:srgbClr val="0C86A4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255000" y="2617470"/>
            <a:ext cx="4064000" cy="1383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九牧、九牧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轻智能马桶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2000" dirty="0"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九牧黑魔方</a:t>
            </a:r>
            <a:endParaRPr lang="zh-CN" altLang="en-US" sz="2000" dirty="0"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性价比首选、智能马桶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平替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-143510" y="4911090"/>
            <a:ext cx="4072890" cy="181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r">
              <a:lnSpc>
                <a:spcPct val="140000"/>
              </a:lnSpc>
            </a:pPr>
            <a:r>
              <a: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轻智能马桶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怎么选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 algn="r">
              <a:lnSpc>
                <a:spcPct val="140000"/>
              </a:lnSpc>
            </a:pP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浴室装修灵感库、</a:t>
            </a: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家居好物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 algn="r">
              <a:lnSpc>
                <a:spcPct val="140000"/>
              </a:lnSpc>
            </a:pPr>
            <a:r>
              <a:rPr lang="en-US" altLang="zh-CN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#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轻智能马桶测评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 algn="r">
              <a:lnSpc>
                <a:spcPct val="140000"/>
              </a:lnSpc>
            </a:pP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8255000" y="4914265"/>
            <a:ext cx="4064000" cy="181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轻智能马桶选购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轻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智能马桶怎么选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  <a:sym typeface="+mn-ea"/>
              </a:rPr>
              <a:t>轻</a:t>
            </a:r>
            <a:r>
              <a:rPr lang="zh-CN" alt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智能马桶测评</a:t>
            </a: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endParaRPr lang="zh-CN" altLang="en-US" sz="20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-143510" y="2047875"/>
            <a:ext cx="4064000" cy="6076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r">
              <a:lnSpc>
                <a:spcPct val="140000"/>
              </a:lnSpc>
            </a:pP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必带话题</a:t>
            </a:r>
            <a:r>
              <a:rPr lang="en-US" altLang="zh-CN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Tag</a:t>
            </a: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8255000" y="2047875"/>
            <a:ext cx="4064000" cy="6076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必带关键词</a:t>
            </a: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-143510" y="4371975"/>
            <a:ext cx="4064000" cy="6076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r">
              <a:lnSpc>
                <a:spcPct val="140000"/>
              </a:lnSpc>
            </a:pP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阶段热门话题</a:t>
            </a:r>
            <a:r>
              <a:rPr lang="en-US" altLang="zh-CN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Tag</a:t>
            </a: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选带</a:t>
            </a: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8255000" y="4371975"/>
            <a:ext cx="4064000" cy="6076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阶段热门关键词选带</a:t>
            </a:r>
            <a:endParaRPr lang="zh-CN" altLang="en-US" sz="2400" b="1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pic>
        <p:nvPicPr>
          <p:cNvPr id="4" name="图片 3" descr="e9d05318b8283b3f5a4e29767187b3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6730" y="3077210"/>
            <a:ext cx="3430270" cy="228346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8105" y="1716405"/>
            <a:ext cx="5574665" cy="67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标题参考：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轻智能马桶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vs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智能马桶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，实测到底多牛？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-4445" y="1717040"/>
            <a:ext cx="90170" cy="67818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78105" y="2588260"/>
            <a:ext cx="5574665" cy="170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内容核心：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可从用户关注点出发，测评了全智能马桶vs轻智能马桶的实用性，从功能差异、体验感受、价格、维护成本等方面来强化马桶要选择适合自己的才是最佳选择！</a:t>
            </a:r>
            <a:endParaRPr lang="zh-CN" altLang="en-US" sz="1600" b="1">
              <a:solidFill>
                <a:schemeClr val="tx1"/>
              </a:solidFill>
              <a:cs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-4445" y="2588260"/>
            <a:ext cx="90170" cy="170434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5"/>
            </p:custDataLst>
          </p:nvPr>
        </p:nvSpPr>
        <p:spPr>
          <a:xfrm>
            <a:off x="78105" y="5470525"/>
            <a:ext cx="5574665" cy="866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流量预埋：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必带：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九牧、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九牧黑魔方</a:t>
            </a:r>
            <a:endParaRPr lang="zh-CN" altLang="en-US" sz="1400" b="1" dirty="0">
              <a:solidFill>
                <a:schemeClr val="tx1"/>
              </a:soli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选带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马桶横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测、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轻智能马桶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测评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-4445" y="5470525"/>
            <a:ext cx="90170" cy="86741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78105" y="1006475"/>
            <a:ext cx="5574665" cy="509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内容方向：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家居横评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-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家居测评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8"/>
            </p:custDataLst>
          </p:nvPr>
        </p:nvSpPr>
        <p:spPr>
          <a:xfrm>
            <a:off x="-4445" y="1006475"/>
            <a:ext cx="90170" cy="50927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9"/>
            </p:custDataLst>
          </p:nvPr>
        </p:nvSpPr>
        <p:spPr>
          <a:xfrm>
            <a:off x="78105" y="4485640"/>
            <a:ext cx="5574665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账号类型：家居测评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0"/>
            </p:custDataLst>
          </p:nvPr>
        </p:nvSpPr>
        <p:spPr>
          <a:xfrm>
            <a:off x="-4445" y="4486275"/>
            <a:ext cx="90170" cy="791845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1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内容方向</a:t>
            </a:r>
            <a:r>
              <a:rPr lang="en-US" alt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家居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横评</a:t>
            </a:r>
            <a:endParaRPr lang="zh-CN" altLang="en-US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25" y="6517005"/>
            <a:ext cx="4064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*</a:t>
            </a:r>
            <a:r>
              <a:rPr lang="zh-CN" alt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请勿将内容照搬照抄，可适当增加个人风格创意。</a:t>
            </a:r>
            <a:endParaRPr lang="zh-CN" altLang="en-US" sz="9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6303645" y="1218565"/>
            <a:ext cx="253873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5"/>
            </p:custDataLst>
          </p:nvPr>
        </p:nvSpPr>
        <p:spPr>
          <a:xfrm>
            <a:off x="9055100" y="1218565"/>
            <a:ext cx="242951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3645" y="1609725"/>
            <a:ext cx="2541905" cy="32238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55100" y="1609725"/>
            <a:ext cx="2498725" cy="322453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78105" y="1716405"/>
            <a:ext cx="5574665" cy="67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标题参考：</a:t>
            </a:r>
            <a:r>
              <a:rPr lang="en-US" altLang="zh-CN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#女生独居必看！马桶选购不是越贵越好！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-4445" y="1717040"/>
            <a:ext cx="90170" cy="67818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78105" y="2588260"/>
            <a:ext cx="5574665" cy="170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内容核心：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从马桶选购角度出发，阐释市场上多数智能马桶功能过剩，价格偏高，引发人群共鸣，再以个人使用经验，从性价比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角度，围绕马桶清洁能力/智能程度等维度强化本品卖点</a:t>
            </a:r>
            <a:endParaRPr lang="zh-CN" altLang="en-US" sz="16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-4445" y="2588260"/>
            <a:ext cx="90170" cy="170434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5"/>
            </p:custDataLst>
          </p:nvPr>
        </p:nvSpPr>
        <p:spPr>
          <a:xfrm>
            <a:off x="85725" y="5470525"/>
            <a:ext cx="5594985" cy="866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流量预埋：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必带：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九牧、</a:t>
            </a:r>
            <a:r>
              <a:rPr lang="en-US" altLang="zh-CN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effectLst/>
                <a:latin typeface="+mj-lt"/>
                <a:ea typeface="+mj-ea"/>
                <a:cs typeface="微软雅黑" panose="020B0503020204020204" charset="-122"/>
                <a:sym typeface="+mn-ea"/>
              </a:rPr>
              <a:t>九牧黑魔方</a:t>
            </a:r>
            <a:endParaRPr lang="zh-CN" altLang="en-US" sz="1400" b="1" dirty="0">
              <a:solidFill>
                <a:schemeClr val="tx1"/>
              </a:solidFill>
              <a:effectLst/>
              <a:latin typeface="+mj-lt"/>
              <a:ea typeface="+mj-ea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选带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装修选购、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如何挑选轻智能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马桶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2" name="矩形 41"/>
          <p:cNvSpPr/>
          <p:nvPr>
            <p:custDataLst>
              <p:tags r:id="rId6"/>
            </p:custDataLst>
          </p:nvPr>
        </p:nvSpPr>
        <p:spPr>
          <a:xfrm>
            <a:off x="-4445" y="5470525"/>
            <a:ext cx="90170" cy="86741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7"/>
            </p:custDataLst>
          </p:nvPr>
        </p:nvSpPr>
        <p:spPr>
          <a:xfrm>
            <a:off x="78105" y="1006475"/>
            <a:ext cx="5574665" cy="509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内容方向：</a:t>
            </a:r>
            <a:r>
              <a:rPr lang="zh-CN" altLang="en-US" sz="1600" b="1">
                <a:solidFill>
                  <a:schemeClr val="tx1"/>
                </a:solidFill>
                <a:cs typeface="微软雅黑" panose="020B0503020204020204" charset="-122"/>
                <a:sym typeface="+mn-ea"/>
              </a:rPr>
              <a:t>轻智能马桶超高性价比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8"/>
            </p:custDataLst>
          </p:nvPr>
        </p:nvSpPr>
        <p:spPr>
          <a:xfrm>
            <a:off x="-4445" y="1006475"/>
            <a:ext cx="90170" cy="509270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9"/>
            </p:custDataLst>
          </p:nvPr>
        </p:nvSpPr>
        <p:spPr>
          <a:xfrm>
            <a:off x="78105" y="4485640"/>
            <a:ext cx="5574665" cy="791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账号类型：装修经验攻略，家居经验分享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10"/>
            </p:custDataLst>
          </p:nvPr>
        </p:nvSpPr>
        <p:spPr>
          <a:xfrm>
            <a:off x="-4445" y="4486275"/>
            <a:ext cx="90170" cy="791845"/>
          </a:xfrm>
          <a:prstGeom prst="rect">
            <a:avLst/>
          </a:prstGeom>
          <a:solidFill>
            <a:srgbClr val="0C86A4"/>
          </a:solidFill>
          <a:ln w="12700">
            <a:noFill/>
          </a:ln>
          <a:effectLst>
            <a:outerShdw blurRad="50800" dist="38100" dir="5400000" algn="t" rotWithShape="0">
              <a:srgbClr val="835B2C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6000" b="1">
              <a:ln>
                <a:noFill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863580" y="254318"/>
            <a:ext cx="1184275" cy="127635"/>
            <a:chOff x="14203" y="275"/>
            <a:chExt cx="4709" cy="508"/>
          </a:xfrm>
        </p:grpSpPr>
        <p:pic>
          <p:nvPicPr>
            <p:cNvPr id="20" name="图片 19" descr="微信图片_202405061455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32" y="275"/>
              <a:ext cx="1780" cy="508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12"/>
          </p:blipFill>
          <p:spPr>
            <a:xfrm>
              <a:off x="14203" y="275"/>
              <a:ext cx="2795" cy="500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-353695" y="254318"/>
            <a:ext cx="764540" cy="3752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324B"/>
              </a:gs>
              <a:gs pos="49000">
                <a:srgbClr val="224265"/>
              </a:gs>
              <a:gs pos="19000">
                <a:srgbClr val="29517E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srgbClr val="120D69">
                <a:alpha val="4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478790" y="180975"/>
            <a:ext cx="853694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j-lt"/>
                <a:ea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内容方向</a:t>
            </a:r>
            <a:r>
              <a:rPr lang="en-US" alt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装修改造</a:t>
            </a:r>
            <a:r>
              <a:rPr lang="en-US" altLang="zh-CN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800" b="1" dirty="0">
                <a:gradFill>
                  <a:gsLst>
                    <a:gs pos="0">
                      <a:srgbClr val="1A324B"/>
                    </a:gs>
                    <a:gs pos="100000">
                      <a:srgbClr val="1A324B"/>
                    </a:gs>
                  </a:gsLst>
                  <a:lin ang="1560000" scaled="0"/>
                </a:gradFill>
                <a:effectLst/>
                <a:cs typeface="微软雅黑" panose="020B0503020204020204" charset="-122"/>
                <a:sym typeface="+mn-ea"/>
              </a:rPr>
              <a:t>选购</a:t>
            </a:r>
            <a:endParaRPr lang="zh-CN" altLang="en-US" sz="2800" b="1" dirty="0">
              <a:gradFill>
                <a:gsLst>
                  <a:gs pos="0">
                    <a:srgbClr val="1A324B"/>
                  </a:gs>
                  <a:gs pos="100000">
                    <a:srgbClr val="1A324B"/>
                  </a:gs>
                </a:gsLst>
                <a:lin ang="1560000" scaled="0"/>
              </a:gradFill>
              <a:effectLst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25" y="6517005"/>
            <a:ext cx="406400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*</a:t>
            </a:r>
            <a:r>
              <a:rPr lang="zh-CN" altLang="en-US" sz="9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微软雅黑" panose="020B0503020204020204" charset="-122"/>
              </a:rPr>
              <a:t>请勿将内容照搬照抄，可适当增加个人风格创意。</a:t>
            </a:r>
            <a:endParaRPr lang="zh-CN" altLang="en-US" sz="90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14"/>
            </p:custDataLst>
          </p:nvPr>
        </p:nvSpPr>
        <p:spPr>
          <a:xfrm>
            <a:off x="5807075" y="1005840"/>
            <a:ext cx="302400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5"/>
            </p:custDataLst>
          </p:nvPr>
        </p:nvSpPr>
        <p:spPr>
          <a:xfrm>
            <a:off x="8936355" y="1005840"/>
            <a:ext cx="3024000" cy="391160"/>
          </a:xfrm>
          <a:prstGeom prst="rect">
            <a:avLst/>
          </a:prstGeom>
          <a:solidFill>
            <a:srgbClr val="0C8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江西拙楷" panose="02010600040101010101" pitchFamily="2" charset="-122"/>
                <a:sym typeface="+mn-ea"/>
              </a:rPr>
              <a:t>笔记参考示例</a:t>
            </a:r>
            <a:endParaRPr lang="zh-CN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江西拙楷" panose="0201060004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7075" y="1397000"/>
            <a:ext cx="3024505" cy="3741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rcRect b="8797"/>
          <a:stretch>
            <a:fillRect/>
          </a:stretch>
        </p:blipFill>
        <p:spPr>
          <a:xfrm>
            <a:off x="8938260" y="1397000"/>
            <a:ext cx="3021965" cy="37407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PA" val="v5.2.1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67.55,&quot;left&quot;:0,&quot;top&quot;:74.5,&quot;width&quot;:984.15}"/>
</p:tagLst>
</file>

<file path=ppt/tags/tag131.xml><?xml version="1.0" encoding="utf-8"?>
<p:tagLst xmlns:p="http://schemas.openxmlformats.org/presentationml/2006/main">
  <p:tag name="KSO_WM_DIAGRAM_VIRTUALLY_FRAME" val="{&quot;height&quot;:367.55,&quot;left&quot;:0,&quot;top&quot;:74.5,&quot;width&quot;:984.15}"/>
</p:tagLst>
</file>

<file path=ppt/tags/tag132.xml><?xml version="1.0" encoding="utf-8"?>
<p:tagLst xmlns:p="http://schemas.openxmlformats.org/presentationml/2006/main">
  <p:tag name="KSO_WM_DIAGRAM_VIRTUALLY_FRAME" val="{&quot;height&quot;:309.9,&quot;left&quot;:12.55,&quot;top&quot;:223.9,&quot;width&quot;:972}"/>
</p:tagLst>
</file>

<file path=ppt/tags/tag133.xml><?xml version="1.0" encoding="utf-8"?>
<p:tagLst xmlns:p="http://schemas.openxmlformats.org/presentationml/2006/main">
  <p:tag name="KSO_WM_DIAGRAM_VIRTUALLY_FRAME" val="{&quot;height&quot;:309.9,&quot;left&quot;:12.55,&quot;top&quot;:223.9,&quot;width&quot;:972}"/>
</p:tagLst>
</file>

<file path=ppt/tags/tag134.xml><?xml version="1.0" encoding="utf-8"?>
<p:tagLst xmlns:p="http://schemas.openxmlformats.org/presentationml/2006/main">
  <p:tag name="KSO_WM_DIAGRAM_VIRTUALLY_FRAME" val="{&quot;height&quot;:309.9,&quot;left&quot;:12.55,&quot;top&quot;:223.9,&quot;width&quot;:972}"/>
</p:tagLst>
</file>

<file path=ppt/tags/tag135.xml><?xml version="1.0" encoding="utf-8"?>
<p:tagLst xmlns:p="http://schemas.openxmlformats.org/presentationml/2006/main">
  <p:tag name="KSO_WM_DIAGRAM_VIRTUALLY_FRAME" val="{&quot;height&quot;:309.9,&quot;left&quot;:12.55,&quot;top&quot;:223.9,&quot;width&quot;:972}"/>
</p:tagLst>
</file>

<file path=ppt/tags/tag136.xml><?xml version="1.0" encoding="utf-8"?>
<p:tagLst xmlns:p="http://schemas.openxmlformats.org/presentationml/2006/main">
  <p:tag name="KSO_WM_DIAGRAM_VIRTUALLY_FRAME" val="{&quot;height&quot;:309.9,&quot;left&quot;:12.55,&quot;top&quot;:223.9,&quot;width&quot;:972}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TABLE_ENDDRAG_ORIGIN_RECT" val="906*356"/>
  <p:tag name="TABLE_ENDDRAG_RECT" val="26*128*906*356"/>
</p:tagLst>
</file>

<file path=ppt/tags/tag139.xml><?xml version="1.0" encoding="utf-8"?>
<p:tagLst xmlns:p="http://schemas.openxmlformats.org/presentationml/2006/main">
  <p:tag name="PA" val="v5.2.1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PA" val="v5.2.10"/>
</p:tagLst>
</file>

<file path=ppt/tags/tag142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48.xml><?xml version="1.0" encoding="utf-8"?>
<p:tagLst xmlns:p="http://schemas.openxmlformats.org/presentationml/2006/main">
  <p:tag name="PA" val="v5.2.10"/>
</p:tagLst>
</file>

<file path=ppt/tags/tag149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1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2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3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4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5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6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7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8.xml><?xml version="1.0" encoding="utf-8"?>
<p:tagLst xmlns:p="http://schemas.openxmlformats.org/presentationml/2006/main">
  <p:tag name="KSO_WM_DIAGRAM_VIRTUALLY_FRAME" val="{&quot;height&quot;:402.25,&quot;left&quot;:-11.3,&quot;top&quot;:161.25,&quot;width&quot;:981.3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PA" val="v5.2.10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PA" val="v5.2.10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PA" val="v5.2.10"/>
</p:tagLst>
</file>

<file path=ppt/tags/tag201.xml><?xml version="1.0" encoding="utf-8"?>
<p:tagLst xmlns:p="http://schemas.openxmlformats.org/presentationml/2006/main">
  <p:tag name="KSO_WM_DIAGRAM_VIRTUALLY_FRAME" val="{&quot;height&quot;:276,&quot;left&quot;:38.47503937007874,&quot;top&quot;:102.9,&quot;width&quot;:628.9249606299212}"/>
</p:tagLst>
</file>

<file path=ppt/tags/tag202.xml><?xml version="1.0" encoding="utf-8"?>
<p:tagLst xmlns:p="http://schemas.openxmlformats.org/presentationml/2006/main">
  <p:tag name="KSO_WM_DIAGRAM_VIRTUALLY_FRAME" val="{&quot;height&quot;:276,&quot;left&quot;:38.47503937007874,&quot;top&quot;:102.9,&quot;width&quot;:628.9249606299212}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PA" val="v5.2.10"/>
</p:tagLst>
</file>

<file path=ppt/tags/tag208.xml><?xml version="1.0" encoding="utf-8"?>
<p:tagLst xmlns:p="http://schemas.openxmlformats.org/presentationml/2006/main">
  <p:tag name="KSO_WM_UNIT_TABLE_BEAUTIFY" val="smartTable{779a6a1a-5660-4827-a1d8-8f1bae5a7f83}"/>
  <p:tag name="TABLE_ENDDRAG_ORIGIN_RECT" val="903*391"/>
  <p:tag name="TABLE_ENDDRAG_RECT" val="28*78*903*391"/>
  <p:tag name="KSO_WM_BEAUTIFY_FLAG" val=""/>
</p:tagLst>
</file>

<file path=ppt/tags/tag209.xml><?xml version="1.0" encoding="utf-8"?>
<p:tagLst xmlns:p="http://schemas.openxmlformats.org/presentationml/2006/main">
  <p:tag name="PA" val="v5.2.1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86.65,&quot;left&quot;:0,&quot;top&quot;:58.3,&quot;width&quot;:1043.05}"/>
</p:tagLst>
</file>

<file path=ppt/tags/tag211.xml><?xml version="1.0" encoding="utf-8"?>
<p:tagLst xmlns:p="http://schemas.openxmlformats.org/presentationml/2006/main">
  <p:tag name="KSO_WM_DIAGRAM_VIRTUALLY_FRAME" val="{&quot;height&quot;:386.65,&quot;left&quot;:0,&quot;top&quot;:58.3,&quot;width&quot;:1043.05}"/>
</p:tagLst>
</file>

<file path=ppt/tags/tag212.xml><?xml version="1.0" encoding="utf-8"?>
<p:tagLst xmlns:p="http://schemas.openxmlformats.org/presentationml/2006/main">
  <p:tag name="KSO_WM_DIAGRAM_VIRTUALLY_FRAME" val="{&quot;height&quot;:386.65,&quot;left&quot;:0,&quot;top&quot;:58.3,&quot;width&quot;:1043.05}"/>
</p:tagLst>
</file>

<file path=ppt/tags/tag213.xml><?xml version="1.0" encoding="utf-8"?>
<p:tagLst xmlns:p="http://schemas.openxmlformats.org/presentationml/2006/main">
  <p:tag name="KSO_WM_DIAGRAM_VIRTUALLY_FRAME" val="{&quot;height&quot;:386.65,&quot;left&quot;:0,&quot;top&quot;:58.3,&quot;width&quot;:1043.05}"/>
</p:tagLst>
</file>

<file path=ppt/tags/tag214.xml><?xml version="1.0" encoding="utf-8"?>
<p:tagLst xmlns:p="http://schemas.openxmlformats.org/presentationml/2006/main">
  <p:tag name="PA" val="v5.2.10"/>
</p:tagLst>
</file>

<file path=ppt/tags/tag215.xml><?xml version="1.0" encoding="utf-8"?>
<p:tagLst xmlns:p="http://schemas.openxmlformats.org/presentationml/2006/main">
  <p:tag name="commondata" val="eyJoZGlkIjoiNDZiZjdkZDY2ZWM2ZDg1NDJkMTAwN2ExYWY5NTE2ZTk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Ins="0" rtlCol="0">
        <a:spAutoFit/>
      </a:bodyPr>
      <a:lstStyle>
        <a:defPPr>
          <a:lnSpc>
            <a:spcPct val="140000"/>
          </a:lnSpc>
          <a:defRPr lang="zh-CN" altLang="en-US" sz="200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cs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3122</Words>
  <Application>WPS 演示</Application>
  <PresentationFormat>宽屏</PresentationFormat>
  <Paragraphs>283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江西拙楷</vt:lpstr>
      <vt:lpstr>Arial Unicode MS</vt:lpstr>
      <vt:lpstr>Calibri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张乾勇</cp:lastModifiedBy>
  <cp:revision>183</cp:revision>
  <dcterms:created xsi:type="dcterms:W3CDTF">2019-06-19T02:08:00Z</dcterms:created>
  <dcterms:modified xsi:type="dcterms:W3CDTF">2025-03-19T00:58:01Z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A0CFD601CAAB4E0281A16863EDEE32F9_13</vt:lpwstr>
  </property>
</Properties>
</file>